
<file path=[Content_Types].xml><?xml version="1.0" encoding="utf-8"?>
<Types xmlns="http://schemas.openxmlformats.org/package/2006/content-types">
  <Default Extension="emf" ContentType="image/x-emf"/>
  <Default Extension="fntdata" ContentType="application/x-fontdata"/>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7"/>
  </p:notesMasterIdLst>
  <p:sldIdLst>
    <p:sldId id="256" r:id="rId2"/>
    <p:sldId id="257" r:id="rId3"/>
    <p:sldId id="258" r:id="rId4"/>
    <p:sldId id="259" r:id="rId5"/>
    <p:sldId id="260" r:id="rId6"/>
    <p:sldId id="261" r:id="rId7"/>
    <p:sldId id="262" r:id="rId8"/>
    <p:sldId id="263" r:id="rId9"/>
    <p:sldId id="270" r:id="rId10"/>
    <p:sldId id="264" r:id="rId11"/>
    <p:sldId id="265" r:id="rId12"/>
    <p:sldId id="266" r:id="rId13"/>
    <p:sldId id="267" r:id="rId14"/>
    <p:sldId id="268" r:id="rId15"/>
    <p:sldId id="269" r:id="rId16"/>
  </p:sldIdLst>
  <p:sldSz cx="9144000" cy="5143500" type="screen16x9"/>
  <p:notesSz cx="6858000" cy="9144000"/>
  <p:embeddedFontLst>
    <p:embeddedFont>
      <p:font typeface="Montserrat" pitchFamily="2" charset="77"/>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349"/>
    <p:restoredTop sz="94685"/>
  </p:normalViewPr>
  <p:slideViewPr>
    <p:cSldViewPr snapToGrid="0">
      <p:cViewPr varScale="1">
        <p:scale>
          <a:sx n="179" d="100"/>
          <a:sy n="179" d="100"/>
        </p:scale>
        <p:origin x="2088" y="18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oleObject" Target="file:////Users/bartcus/Documents/GitHub/OC-projects/oc_11/BARTCUS_Marius_2_fichier_122022.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100" b="0" i="0" u="none" strike="noStrike" kern="1200" cap="none" spc="50" baseline="0">
                <a:solidFill>
                  <a:schemeClr val="accent4">
                    <a:lumMod val="75000"/>
                  </a:schemeClr>
                </a:solidFill>
                <a:latin typeface="+mn-lt"/>
                <a:ea typeface="+mn-ea"/>
                <a:cs typeface="+mn-cs"/>
              </a:defRPr>
            </a:pPr>
            <a:r>
              <a:rPr lang="en-US" sz="1100">
                <a:solidFill>
                  <a:schemeClr val="accent4">
                    <a:lumMod val="75000"/>
                  </a:schemeClr>
                </a:solidFill>
              </a:rPr>
              <a:t>Criticité du risque</a:t>
            </a:r>
          </a:p>
        </c:rich>
      </c:tx>
      <c:overlay val="0"/>
      <c:spPr>
        <a:noFill/>
        <a:ln>
          <a:noFill/>
        </a:ln>
        <a:effectLst/>
      </c:spPr>
      <c:txPr>
        <a:bodyPr rot="0" spcFirstLastPara="1" vertOverflow="ellipsis" vert="horz" wrap="square" anchor="ctr" anchorCtr="1"/>
        <a:lstStyle/>
        <a:p>
          <a:pPr>
            <a:defRPr sz="1100" b="0" i="0" u="none" strike="noStrike" kern="1200" cap="none" spc="50" baseline="0">
              <a:solidFill>
                <a:schemeClr val="accent4">
                  <a:lumMod val="75000"/>
                </a:schemeClr>
              </a:solidFill>
              <a:latin typeface="+mn-lt"/>
              <a:ea typeface="+mn-ea"/>
              <a:cs typeface="+mn-cs"/>
            </a:defRPr>
          </a:pPr>
          <a:endParaRPr lang="fr-FR"/>
        </a:p>
      </c:txPr>
    </c:title>
    <c:autoTitleDeleted val="0"/>
    <c:plotArea>
      <c:layout/>
      <c:radarChart>
        <c:radarStyle val="marker"/>
        <c:varyColors val="0"/>
        <c:ser>
          <c:idx val="0"/>
          <c:order val="0"/>
          <c:tx>
            <c:strRef>
              <c:f>'identif eval Risques'!$O$1</c:f>
              <c:strCache>
                <c:ptCount val="1"/>
                <c:pt idx="0">
                  <c:v>Moyenne</c:v>
                </c:pt>
              </c:strCache>
            </c:strRef>
          </c:tx>
          <c:spPr>
            <a:ln w="22225" cap="rnd">
              <a:solidFill>
                <a:schemeClr val="accent1"/>
              </a:solidFill>
            </a:ln>
            <a:effectLst>
              <a:softEdge rad="0"/>
            </a:effectLst>
          </c:spPr>
          <c:marker>
            <c:symbol val="circle"/>
            <c:size val="6"/>
            <c:spPr>
              <a:solidFill>
                <a:schemeClr val="accent2">
                  <a:lumMod val="75000"/>
                </a:schemeClr>
              </a:solidFill>
              <a:ln w="53975">
                <a:noFill/>
                <a:headEnd type="oval"/>
                <a:tailEnd type="oval"/>
              </a:ln>
              <a:effectLst>
                <a:softEdge rad="0"/>
              </a:effectLst>
            </c:spPr>
          </c:marker>
          <c:cat>
            <c:strRef>
              <c:f>'identif eval Risques'!$D$2:$D$20</c:f>
              <c:strCache>
                <c:ptCount val="19"/>
                <c:pt idx="0">
                  <c:v>Meauvaise périmètre</c:v>
                </c:pt>
                <c:pt idx="1">
                  <c:v>Boudget dépassé</c:v>
                </c:pt>
                <c:pt idx="2">
                  <c:v>Modification du deadline imposible</c:v>
                </c:pt>
                <c:pt idx="3">
                  <c:v>Dépassement du délivrance</c:v>
                </c:pt>
                <c:pt idx="4">
                  <c:v>Ralentissement</c:v>
                </c:pt>
                <c:pt idx="5">
                  <c:v>Défaut du contol</c:v>
                </c:pt>
                <c:pt idx="6">
                  <c:v>Pilotage frainé</c:v>
                </c:pt>
                <c:pt idx="7">
                  <c:v>Meauvaise validateur</c:v>
                </c:pt>
                <c:pt idx="8">
                  <c:v>Délais de validation</c:v>
                </c:pt>
                <c:pt idx="9">
                  <c:v>Identification du vetments</c:v>
                </c:pt>
                <c:pt idx="10">
                  <c:v>Donnés coherente introuvable</c:v>
                </c:pt>
                <c:pt idx="11">
                  <c:v>Integration d'application</c:v>
                </c:pt>
                <c:pt idx="12">
                  <c:v>Recommendation du vetments</c:v>
                </c:pt>
                <c:pt idx="13">
                  <c:v>Absence de référence</c:v>
                </c:pt>
                <c:pt idx="14">
                  <c:v>Meauvaise produit</c:v>
                </c:pt>
                <c:pt idx="15">
                  <c:v>Meauvaise comprehension</c:v>
                </c:pt>
                <c:pt idx="16">
                  <c:v>Equipe conflictuel</c:v>
                </c:pt>
                <c:pt idx="17">
                  <c:v>Meauvaise perception du résultat</c:v>
                </c:pt>
                <c:pt idx="18">
                  <c:v>Fuite des données</c:v>
                </c:pt>
              </c:strCache>
            </c:strRef>
          </c:cat>
          <c:val>
            <c:numRef>
              <c:f>'identif eval Risques'!$O$2:$O$20</c:f>
              <c:numCache>
                <c:formatCode>0.0</c:formatCode>
                <c:ptCount val="19"/>
                <c:pt idx="0">
                  <c:v>3</c:v>
                </c:pt>
                <c:pt idx="1">
                  <c:v>2</c:v>
                </c:pt>
                <c:pt idx="2">
                  <c:v>2.5</c:v>
                </c:pt>
                <c:pt idx="3">
                  <c:v>3</c:v>
                </c:pt>
                <c:pt idx="4">
                  <c:v>2</c:v>
                </c:pt>
                <c:pt idx="5">
                  <c:v>2</c:v>
                </c:pt>
                <c:pt idx="6">
                  <c:v>2</c:v>
                </c:pt>
                <c:pt idx="7">
                  <c:v>2</c:v>
                </c:pt>
                <c:pt idx="8">
                  <c:v>2</c:v>
                </c:pt>
                <c:pt idx="9">
                  <c:v>4</c:v>
                </c:pt>
                <c:pt idx="10">
                  <c:v>4.5</c:v>
                </c:pt>
                <c:pt idx="11">
                  <c:v>2.5</c:v>
                </c:pt>
                <c:pt idx="12">
                  <c:v>4</c:v>
                </c:pt>
                <c:pt idx="13">
                  <c:v>3</c:v>
                </c:pt>
                <c:pt idx="14">
                  <c:v>2</c:v>
                </c:pt>
                <c:pt idx="15">
                  <c:v>2</c:v>
                </c:pt>
                <c:pt idx="16">
                  <c:v>1.5</c:v>
                </c:pt>
                <c:pt idx="17">
                  <c:v>3</c:v>
                </c:pt>
                <c:pt idx="18">
                  <c:v>3.5</c:v>
                </c:pt>
              </c:numCache>
            </c:numRef>
          </c:val>
          <c:extLst>
            <c:ext xmlns:c16="http://schemas.microsoft.com/office/drawing/2014/chart" uri="{C3380CC4-5D6E-409C-BE32-E72D297353CC}">
              <c16:uniqueId val="{00000000-1D8C-DF4F-8CA0-2092CD349C86}"/>
            </c:ext>
          </c:extLst>
        </c:ser>
        <c:dLbls>
          <c:showLegendKey val="0"/>
          <c:showVal val="0"/>
          <c:showCatName val="0"/>
          <c:showSerName val="0"/>
          <c:showPercent val="0"/>
          <c:showBubbleSize val="0"/>
        </c:dLbls>
        <c:axId val="278174224"/>
        <c:axId val="278386160"/>
      </c:radarChart>
      <c:catAx>
        <c:axId val="278174224"/>
        <c:scaling>
          <c:orientation val="minMax"/>
        </c:scaling>
        <c:delete val="0"/>
        <c:axPos val="b"/>
        <c:majorGridlines>
          <c:spPr>
            <a:ln w="9525" cap="flat" cmpd="sng" algn="ctr">
              <a:solidFill>
                <a:schemeClr val="lt1">
                  <a:alpha val="2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500" b="0" i="0" u="none" strike="noStrike" kern="1200" baseline="0">
                <a:solidFill>
                  <a:schemeClr val="accent1">
                    <a:lumMod val="40000"/>
                    <a:lumOff val="60000"/>
                  </a:schemeClr>
                </a:solidFill>
                <a:latin typeface="+mn-lt"/>
                <a:ea typeface="+mn-ea"/>
                <a:cs typeface="+mn-cs"/>
              </a:defRPr>
            </a:pPr>
            <a:endParaRPr lang="fr-FR"/>
          </a:p>
        </c:txPr>
        <c:crossAx val="278386160"/>
        <c:crosses val="autoZero"/>
        <c:auto val="1"/>
        <c:lblAlgn val="ctr"/>
        <c:lblOffset val="100"/>
        <c:noMultiLvlLbl val="0"/>
      </c:catAx>
      <c:valAx>
        <c:axId val="278386160"/>
        <c:scaling>
          <c:orientation val="minMax"/>
          <c:max val="5"/>
        </c:scaling>
        <c:delete val="0"/>
        <c:axPos val="l"/>
        <c:majorGridlines>
          <c:spPr>
            <a:ln w="9525" cap="flat" cmpd="sng" algn="ctr">
              <a:solidFill>
                <a:schemeClr val="lt1">
                  <a:alpha val="20000"/>
                </a:schemeClr>
              </a:solidFill>
              <a:round/>
            </a:ln>
            <a:effectLst/>
          </c:spPr>
        </c:majorGridlines>
        <c:numFmt formatCode="0.0" sourceLinked="1"/>
        <c:majorTickMark val="none"/>
        <c:minorTickMark val="none"/>
        <c:tickLblPos val="nextTo"/>
        <c:spPr>
          <a:noFill/>
          <a:ln>
            <a:noFill/>
          </a:ln>
          <a:effectLst/>
        </c:spPr>
        <c:txPr>
          <a:bodyPr rot="-60000000" spcFirstLastPara="1" vertOverflow="ellipsis" vert="horz" wrap="square" anchor="ctr" anchorCtr="1"/>
          <a:lstStyle/>
          <a:p>
            <a:pPr>
              <a:defRPr sz="700" b="0" i="0" u="none" strike="noStrike" kern="1200" baseline="0">
                <a:solidFill>
                  <a:schemeClr val="accent4">
                    <a:lumMod val="75000"/>
                  </a:schemeClr>
                </a:solidFill>
                <a:latin typeface="+mn-lt"/>
                <a:ea typeface="+mn-ea"/>
                <a:cs typeface="+mn-cs"/>
              </a:defRPr>
            </a:pPr>
            <a:endParaRPr lang="fr-FR"/>
          </a:p>
        </c:txPr>
        <c:crossAx val="278174224"/>
        <c:crosses val="autoZero"/>
        <c:crossBetween val="between"/>
        <c:majorUnit val="1"/>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fr-FR"/>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20">
  <cs:axisTitle>
    <cs:lnRef idx="0"/>
    <cs:fillRef idx="0"/>
    <cs:effectRef idx="0"/>
    <cs:fontRef idx="minor">
      <a:schemeClr val="lt1">
        <a:lumMod val="75000"/>
      </a:schemeClr>
    </cs:fontRef>
    <cs:defRPr sz="900" b="1"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9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lt1">
        <a:lumMod val="75000"/>
      </a:schemeClr>
    </cs:fontRef>
    <cs:spPr>
      <a:solidFill>
        <a:schemeClr val="dk1">
          <a:lumMod val="75000"/>
          <a:lumOff val="25000"/>
        </a:schemeClr>
      </a:solidFill>
      <a:ln>
        <a:solidFill>
          <a:schemeClr val="lt1">
            <a:lumMod val="75000"/>
          </a:schemeClr>
        </a:solidFill>
      </a:ln>
      <a:effectLst>
        <a:glow rad="63500">
          <a:schemeClr val="lt1">
            <a:lumMod val="75000"/>
            <a:alpha val="15000"/>
          </a:schemeClr>
        </a:glow>
      </a:effectLst>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styleClr val="auto"/>
    </cs:effectRef>
    <cs:fontRef idx="minor">
      <a:schemeClr val="dk1"/>
    </cs:fontRef>
    <cs:spPr>
      <a:solidFill>
        <a:schemeClr val="phClr">
          <a:alpha val="69804"/>
        </a:schemeClr>
      </a:solidFill>
      <a:ln w="9525" cap="flat" cmpd="sng" algn="ctr">
        <a:solidFill>
          <a:schemeClr val="phClr">
            <a:alpha val="69804"/>
          </a:schemeClr>
        </a:solidFill>
        <a:miter lim="800000"/>
      </a:ln>
      <a:effectLst>
        <a:glow rad="76200">
          <a:schemeClr val="phClr">
            <a:satMod val="175000"/>
            <a:alpha val="34000"/>
          </a:schemeClr>
        </a:glow>
      </a:effectLst>
    </cs:spPr>
  </cs:dataPoint>
  <cs:dataPoint3D>
    <cs:lnRef idx="0">
      <cs:styleClr val="auto"/>
    </cs:lnRef>
    <cs:fillRef idx="0">
      <cs:styleClr val="auto"/>
    </cs:fillRef>
    <cs:effectRef idx="0">
      <cs:styleClr val="auto"/>
    </cs:effectRef>
    <cs:fontRef idx="minor">
      <a:schemeClr val="dk1"/>
    </cs:fontRef>
    <cs:spPr>
      <a:solidFill>
        <a:schemeClr val="phClr">
          <a:alpha val="69804"/>
        </a:schemeClr>
      </a:solidFill>
      <a:ln w="9525" cap="flat" cmpd="sng" algn="ctr">
        <a:solidFill>
          <a:schemeClr val="phClr">
            <a:alpha val="69804"/>
          </a:schemeClr>
        </a:solidFill>
        <a:miter lim="800000"/>
      </a:ln>
      <a:effectLst>
        <a:glow rad="76200">
          <a:schemeClr val="phClr">
            <a:satMod val="175000"/>
            <a:alpha val="34000"/>
          </a:schemeClr>
        </a:glow>
      </a:effectLst>
    </cs:spPr>
  </cs:dataPoint3D>
  <cs:dataPointLine>
    <cs:lnRef idx="0">
      <cs:styleClr val="auto"/>
    </cs:lnRef>
    <cs:fillRef idx="0">
      <cs:styleClr val="auto"/>
    </cs:fillRef>
    <cs:effectRef idx="0">
      <cs:styleClr val="auto"/>
    </cs:effectRef>
    <cs:fontRef idx="minor">
      <a:schemeClr val="dk1"/>
    </cs:fontRef>
    <cs:spPr>
      <a:ln w="28575" cap="rnd">
        <a:solidFill>
          <a:schemeClr val="phClr"/>
        </a:solidFill>
      </a:ln>
      <a:effectLst>
        <a:glow rad="76200">
          <a:schemeClr val="phClr">
            <a:satMod val="175000"/>
            <a:alpha val="3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lt1">
            <a:alpha val="20000"/>
          </a:schemeClr>
        </a:solidFill>
        <a:round/>
      </a:ln>
    </cs:spPr>
  </cs:gridlineMajor>
  <cs:gridlineMinor>
    <cs:lnRef idx="0"/>
    <cs:fillRef idx="0"/>
    <cs:effectRef idx="0"/>
    <cs:fontRef idx="minor">
      <a:schemeClr val="dk1"/>
    </cs:fontRef>
    <cs:spPr>
      <a:ln w="9525" cap="flat" cmpd="sng" algn="ctr">
        <a:solidFill>
          <a:schemeClr val="lt1">
            <a:alpha val="20000"/>
          </a:schemeClr>
        </a:soli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400" b="0" kern="1200" cap="none" spc="50" baseline="0"/>
  </cs:title>
  <cs:trendline>
    <cs:lnRef idx="0">
      <cs:styleClr val="auto"/>
    </cs:lnRef>
    <cs:fillRef idx="0"/>
    <cs:effectRef idx="0"/>
    <cs:fontRef idx="minor">
      <a:schemeClr val="dk1"/>
    </cs:fontRef>
    <cs:spPr>
      <a:ln w="9525"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dk1"/>
    </cs:fontRef>
  </cs:wall>
</cs:chartStyle>
</file>

<file path=ppt/media/image1.png>
</file>

<file path=ppt/media/image10.png>
</file>

<file path=ppt/media/image11.png>
</file>

<file path=ppt/media/image2.png>
</file>

<file path=ppt/media/image3.png>
</file>

<file path=ppt/media/image4.png>
</file>

<file path=ppt/media/image5.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1fc4425220a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1fc4425220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1fc4425220a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1fc4425220a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1fc4425220a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1fc4425220a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1fc4425220a_0_1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1fc4425220a_0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1a5a05f094f_0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1a5a05f094f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1a59c456228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1a59c456228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1a59c456228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1a59c456228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1d72d627d99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1d72d627d99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1fc4425220a_0_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1fc4425220a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1fc4425220a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1fc4425220a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1fc4425220a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1fc4425220a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1fc4425220a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1fc4425220a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1fc4425220a_0_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1fc4425220a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fr"/>
              <a:t>‹N°›</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openclassrooms.com/fr/paths/188-ingenieur-ia"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image" Target="../media/image10.png"/><Relationship Id="rId5" Type="http://schemas.openxmlformats.org/officeDocument/2006/relationships/image" Target="../media/image2.png"/><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image" Target="../media/image11.png"/><Relationship Id="rId5" Type="http://schemas.openxmlformats.org/officeDocument/2006/relationships/package" Target="../embeddings/Feuille_de_calcul_Microsoft_Excel2.xlsx"/><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2.emf"/><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package" Target="../embeddings/Feuille_de_calcul_Microsoft_Excel3.xlsx"/><Relationship Id="rId5" Type="http://schemas.openxmlformats.org/officeDocument/2006/relationships/chart" Target="../charts/chart1.xml"/><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3.xml"/><Relationship Id="rId6" Type="http://schemas.openxmlformats.org/officeDocument/2006/relationships/image" Target="../media/image13.emf"/><Relationship Id="rId5" Type="http://schemas.openxmlformats.org/officeDocument/2006/relationships/package" Target="../embeddings/Feuille_de_calcul_Microsoft_Excel4.xlsx"/><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6.emf"/><Relationship Id="rId5" Type="http://schemas.openxmlformats.org/officeDocument/2006/relationships/package" Target="../embeddings/Feuille_de_calcul_Microsoft_Excel.xlsx"/><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7.emf"/><Relationship Id="rId5" Type="http://schemas.openxmlformats.org/officeDocument/2006/relationships/package" Target="../embeddings/Feuille_de_calcul_Microsoft_Excel1.xlsx"/><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p:nvPr/>
        </p:nvSpPr>
        <p:spPr>
          <a:xfrm>
            <a:off x="804350" y="348550"/>
            <a:ext cx="7731300" cy="3770700"/>
          </a:xfrm>
          <a:prstGeom prst="rect">
            <a:avLst/>
          </a:prstGeom>
          <a:noFill/>
          <a:ln>
            <a:noFill/>
          </a:ln>
        </p:spPr>
        <p:txBody>
          <a:bodyPr spcFirstLastPara="1" wrap="square" lIns="91425" tIns="91425" rIns="91425" bIns="91425" anchor="b" anchorCtr="0">
            <a:normAutofit/>
          </a:bodyPr>
          <a:lstStyle/>
          <a:p>
            <a:pPr marL="0" lvl="0" indent="0" algn="ctr" rtl="0">
              <a:lnSpc>
                <a:spcPct val="115000"/>
              </a:lnSpc>
              <a:spcBef>
                <a:spcPts val="2400"/>
              </a:spcBef>
              <a:spcAft>
                <a:spcPts val="0"/>
              </a:spcAft>
              <a:buNone/>
            </a:pPr>
            <a:endParaRPr sz="1922">
              <a:solidFill>
                <a:srgbClr val="000000"/>
              </a:solidFill>
            </a:endParaRPr>
          </a:p>
          <a:p>
            <a:pPr marL="0" lvl="0" indent="0" algn="ctr" rtl="0">
              <a:lnSpc>
                <a:spcPct val="115000"/>
              </a:lnSpc>
              <a:spcBef>
                <a:spcPts val="2400"/>
              </a:spcBef>
              <a:spcAft>
                <a:spcPts val="0"/>
              </a:spcAft>
              <a:buNone/>
            </a:pPr>
            <a:endParaRPr sz="1922">
              <a:solidFill>
                <a:srgbClr val="000000"/>
              </a:solidFill>
            </a:endParaRPr>
          </a:p>
          <a:p>
            <a:pPr marL="0" lvl="0" indent="0" algn="ctr" rtl="0">
              <a:lnSpc>
                <a:spcPct val="156521"/>
              </a:lnSpc>
              <a:spcBef>
                <a:spcPts val="600"/>
              </a:spcBef>
              <a:spcAft>
                <a:spcPts val="0"/>
              </a:spcAft>
              <a:buClr>
                <a:schemeClr val="dk1"/>
              </a:buClr>
              <a:buSzPts val="523"/>
              <a:buFont typeface="Arial"/>
              <a:buNone/>
            </a:pPr>
            <a:endParaRPr sz="6700" b="1">
              <a:solidFill>
                <a:srgbClr val="271A38"/>
              </a:solidFill>
            </a:endParaRPr>
          </a:p>
          <a:p>
            <a:pPr marL="0" lvl="0" indent="0" algn="ctr" rtl="0">
              <a:lnSpc>
                <a:spcPct val="156521"/>
              </a:lnSpc>
              <a:spcBef>
                <a:spcPts val="0"/>
              </a:spcBef>
              <a:spcAft>
                <a:spcPts val="0"/>
              </a:spcAft>
              <a:buClr>
                <a:srgbClr val="000000"/>
              </a:buClr>
              <a:buSzPts val="523"/>
              <a:buFont typeface="Arial"/>
              <a:buNone/>
            </a:pPr>
            <a:endParaRPr sz="6300" b="1">
              <a:latin typeface="Montserrat"/>
              <a:ea typeface="Montserrat"/>
              <a:cs typeface="Montserrat"/>
              <a:sym typeface="Montserrat"/>
            </a:endParaRPr>
          </a:p>
          <a:p>
            <a:pPr marL="0" lvl="0" indent="0" algn="ctr" rtl="0">
              <a:lnSpc>
                <a:spcPct val="156521"/>
              </a:lnSpc>
              <a:spcBef>
                <a:spcPts val="0"/>
              </a:spcBef>
              <a:spcAft>
                <a:spcPts val="0"/>
              </a:spcAft>
              <a:buClr>
                <a:srgbClr val="000000"/>
              </a:buClr>
              <a:buSzPts val="523"/>
              <a:buFont typeface="Arial"/>
              <a:buNone/>
            </a:pPr>
            <a:endParaRPr sz="4700" b="1">
              <a:latin typeface="Montserrat"/>
              <a:ea typeface="Montserrat"/>
              <a:cs typeface="Montserrat"/>
              <a:sym typeface="Montserrat"/>
            </a:endParaRPr>
          </a:p>
          <a:p>
            <a:pPr marL="0" lvl="0" indent="0" algn="ctr" rtl="0">
              <a:lnSpc>
                <a:spcPct val="115000"/>
              </a:lnSpc>
              <a:spcBef>
                <a:spcPts val="2400"/>
              </a:spcBef>
              <a:spcAft>
                <a:spcPts val="0"/>
              </a:spcAft>
              <a:buClr>
                <a:srgbClr val="000000"/>
              </a:buClr>
              <a:buSzPts val="523"/>
              <a:buFont typeface="Arial"/>
              <a:buNone/>
            </a:pPr>
            <a:endParaRPr sz="6700" b="1"/>
          </a:p>
          <a:p>
            <a:pPr marL="0" lvl="0" indent="0" algn="ctr" rtl="0">
              <a:spcBef>
                <a:spcPts val="600"/>
              </a:spcBef>
              <a:spcAft>
                <a:spcPts val="0"/>
              </a:spcAft>
              <a:buNone/>
            </a:pPr>
            <a:endParaRPr sz="5200">
              <a:solidFill>
                <a:srgbClr val="000000"/>
              </a:solidFill>
            </a:endParaRPr>
          </a:p>
        </p:txBody>
      </p:sp>
      <p:sp>
        <p:nvSpPr>
          <p:cNvPr id="55" name="Google Shape;55;p13"/>
          <p:cNvSpPr txBox="1"/>
          <p:nvPr/>
        </p:nvSpPr>
        <p:spPr>
          <a:xfrm>
            <a:off x="311700" y="4486763"/>
            <a:ext cx="2143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a:t>Formation: </a:t>
            </a:r>
            <a:r>
              <a:rPr lang="fr" u="sng">
                <a:solidFill>
                  <a:srgbClr val="0097A7"/>
                </a:solidFill>
                <a:hlinkClick r:id="rId3">
                  <a:extLst>
                    <a:ext uri="{A12FA001-AC4F-418D-AE19-62706E023703}">
                      <ahyp:hlinkClr xmlns:ahyp="http://schemas.microsoft.com/office/drawing/2018/hyperlinkcolor" val="tx"/>
                    </a:ext>
                  </a:extLst>
                </a:hlinkClick>
              </a:rPr>
              <a:t>Ingénieur IA</a:t>
            </a:r>
            <a:endParaRPr sz="1700"/>
          </a:p>
        </p:txBody>
      </p:sp>
      <p:sp>
        <p:nvSpPr>
          <p:cNvPr id="56" name="Google Shape;56;p13"/>
          <p:cNvSpPr txBox="1"/>
          <p:nvPr/>
        </p:nvSpPr>
        <p:spPr>
          <a:xfrm>
            <a:off x="4308550" y="4493513"/>
            <a:ext cx="1909800" cy="386700"/>
          </a:xfrm>
          <a:prstGeom prst="rect">
            <a:avLst/>
          </a:prstGeom>
          <a:noFill/>
          <a:ln>
            <a:noFill/>
          </a:ln>
        </p:spPr>
        <p:txBody>
          <a:bodyPr spcFirstLastPara="1" wrap="square" lIns="91425" tIns="91425" rIns="91425" bIns="91425" anchor="t" anchorCtr="0">
            <a:normAutofit fontScale="55000" lnSpcReduction="20000"/>
          </a:bodyPr>
          <a:lstStyle/>
          <a:p>
            <a:pPr marL="0" lvl="0" indent="0" algn="ctr" rtl="0">
              <a:spcBef>
                <a:spcPts val="0"/>
              </a:spcBef>
              <a:spcAft>
                <a:spcPts val="0"/>
              </a:spcAft>
              <a:buNone/>
            </a:pPr>
            <a:r>
              <a:rPr lang="fr" sz="2800">
                <a:solidFill>
                  <a:srgbClr val="595959"/>
                </a:solidFill>
              </a:rPr>
              <a:t>Marius BARTCUS</a:t>
            </a:r>
            <a:endParaRPr sz="2800">
              <a:solidFill>
                <a:srgbClr val="595959"/>
              </a:solidFill>
            </a:endParaRPr>
          </a:p>
        </p:txBody>
      </p:sp>
      <p:pic>
        <p:nvPicPr>
          <p:cNvPr id="57" name="Google Shape;57;p13"/>
          <p:cNvPicPr preferRelativeResize="0"/>
          <p:nvPr/>
        </p:nvPicPr>
        <p:blipFill>
          <a:blip r:embed="rId4">
            <a:alphaModFix/>
          </a:blip>
          <a:stretch>
            <a:fillRect/>
          </a:stretch>
        </p:blipFill>
        <p:spPr>
          <a:xfrm>
            <a:off x="7856568" y="4384346"/>
            <a:ext cx="975732" cy="605032"/>
          </a:xfrm>
          <a:prstGeom prst="rect">
            <a:avLst/>
          </a:prstGeom>
          <a:noFill/>
          <a:ln>
            <a:noFill/>
          </a:ln>
        </p:spPr>
      </p:pic>
      <p:sp>
        <p:nvSpPr>
          <p:cNvPr id="58" name="Google Shape;58;p13"/>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sz="1000">
                <a:solidFill>
                  <a:srgbClr val="595959"/>
                </a:solidFill>
              </a:rPr>
              <a:t>1</a:t>
            </a:fld>
            <a:r>
              <a:rPr lang="fr" sz="1000">
                <a:solidFill>
                  <a:srgbClr val="595959"/>
                </a:solidFill>
              </a:rPr>
              <a:t>/</a:t>
            </a:r>
            <a:r>
              <a:rPr lang="fr" sz="1000">
                <a:solidFill>
                  <a:schemeClr val="dk2"/>
                </a:solidFill>
              </a:rPr>
              <a:t>18</a:t>
            </a:r>
            <a:endParaRPr sz="1000">
              <a:solidFill>
                <a:srgbClr val="595959"/>
              </a:solidFill>
            </a:endParaRPr>
          </a:p>
        </p:txBody>
      </p:sp>
      <p:pic>
        <p:nvPicPr>
          <p:cNvPr id="59" name="Google Shape;59;p13"/>
          <p:cNvPicPr preferRelativeResize="0"/>
          <p:nvPr/>
        </p:nvPicPr>
        <p:blipFill>
          <a:blip r:embed="rId5">
            <a:alphaModFix/>
          </a:blip>
          <a:stretch>
            <a:fillRect/>
          </a:stretch>
        </p:blipFill>
        <p:spPr>
          <a:xfrm>
            <a:off x="2632695" y="590688"/>
            <a:ext cx="3878601" cy="2694975"/>
          </a:xfrm>
          <a:prstGeom prst="rect">
            <a:avLst/>
          </a:prstGeom>
          <a:noFill/>
          <a:ln>
            <a:noFill/>
          </a:ln>
        </p:spPr>
      </p:pic>
      <p:sp>
        <p:nvSpPr>
          <p:cNvPr id="60" name="Google Shape;60;p13"/>
          <p:cNvSpPr txBox="1"/>
          <p:nvPr/>
        </p:nvSpPr>
        <p:spPr>
          <a:xfrm>
            <a:off x="1836600" y="3390625"/>
            <a:ext cx="5470800" cy="773400"/>
          </a:xfrm>
          <a:prstGeom prst="rect">
            <a:avLst/>
          </a:prstGeom>
          <a:noFill/>
          <a:ln>
            <a:noFill/>
          </a:ln>
        </p:spPr>
        <p:txBody>
          <a:bodyPr spcFirstLastPara="1" wrap="square" lIns="91425" tIns="91425" rIns="91425" bIns="91425" anchor="t" anchorCtr="0">
            <a:spAutoFit/>
          </a:bodyPr>
          <a:lstStyle/>
          <a:p>
            <a:pPr marL="0" lvl="0" indent="0" algn="ctr" rtl="0">
              <a:lnSpc>
                <a:spcPct val="125000"/>
              </a:lnSpc>
              <a:spcBef>
                <a:spcPts val="1800"/>
              </a:spcBef>
              <a:spcAft>
                <a:spcPts val="0"/>
              </a:spcAft>
              <a:buNone/>
            </a:pPr>
            <a:r>
              <a:rPr lang="fr" sz="1700">
                <a:solidFill>
                  <a:srgbClr val="000080"/>
                </a:solidFill>
                <a:highlight>
                  <a:srgbClr val="FFFAFA"/>
                </a:highlight>
              </a:rPr>
              <a:t>Article vestimentaires recommandées basée sur les profil d’utilisateur et les photos </a:t>
            </a:r>
            <a:endParaRPr sz="1700">
              <a:solidFill>
                <a:srgbClr val="000080"/>
              </a:solidFill>
              <a:highlight>
                <a:srgbClr val="FFFAFA"/>
              </a:high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2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04800" algn="l" rtl="0">
              <a:spcBef>
                <a:spcPts val="0"/>
              </a:spcBef>
              <a:spcAft>
                <a:spcPts val="0"/>
              </a:spcAft>
              <a:buClr>
                <a:srgbClr val="121416"/>
              </a:buClr>
              <a:buSzPts val="1200"/>
              <a:buChar char="-"/>
            </a:pPr>
            <a:r>
              <a:rPr lang="fr" sz="1200" dirty="0">
                <a:solidFill>
                  <a:srgbClr val="121416"/>
                </a:solidFill>
                <a:highlight>
                  <a:srgbClr val="FFFFFF"/>
                </a:highlight>
              </a:rPr>
              <a:t>privilégie le dialogue entre tous les acteurs (clients, développeurs de logiciels, utilisateurs et autres professionnels)</a:t>
            </a:r>
            <a:endParaRPr sz="1200" dirty="0">
              <a:solidFill>
                <a:srgbClr val="121416"/>
              </a:solidFill>
              <a:highlight>
                <a:srgbClr val="FFFFFF"/>
              </a:highlight>
            </a:endParaRPr>
          </a:p>
          <a:p>
            <a:pPr marL="457200" lvl="0" indent="-304800" algn="l" rtl="0">
              <a:spcBef>
                <a:spcPts val="0"/>
              </a:spcBef>
              <a:spcAft>
                <a:spcPts val="0"/>
              </a:spcAft>
              <a:buClr>
                <a:srgbClr val="121416"/>
              </a:buClr>
              <a:buSzPts val="1200"/>
              <a:buChar char="-"/>
            </a:pPr>
            <a:r>
              <a:rPr lang="fr" sz="1200" dirty="0">
                <a:solidFill>
                  <a:srgbClr val="121416"/>
                </a:solidFill>
                <a:highlight>
                  <a:srgbClr val="FFFFFF"/>
                </a:highlight>
              </a:rPr>
              <a:t>valorise le relationnel et la communication tout en impliquant le client le plus possible dans le processus</a:t>
            </a:r>
            <a:endParaRPr sz="1200" dirty="0">
              <a:solidFill>
                <a:srgbClr val="121416"/>
              </a:solidFill>
              <a:highlight>
                <a:srgbClr val="FFFFFF"/>
              </a:highlight>
            </a:endParaRPr>
          </a:p>
        </p:txBody>
      </p:sp>
      <p:sp>
        <p:nvSpPr>
          <p:cNvPr id="138" name="Google Shape;138;p21"/>
          <p:cNvSpPr txBox="1"/>
          <p:nvPr/>
        </p:nvSpPr>
        <p:spPr>
          <a:xfrm>
            <a:off x="566400" y="357600"/>
            <a:ext cx="8265900" cy="453000"/>
          </a:xfrm>
          <a:prstGeom prst="rect">
            <a:avLst/>
          </a:prstGeom>
          <a:solidFill>
            <a:srgbClr val="EEEEEE"/>
          </a:solidFill>
          <a:ln>
            <a:noFill/>
          </a:ln>
        </p:spPr>
        <p:txBody>
          <a:bodyPr spcFirstLastPara="1" wrap="square" lIns="91425" tIns="91425" rIns="91425" bIns="91425" anchor="ctr" anchorCtr="0">
            <a:noAutofit/>
          </a:bodyPr>
          <a:lstStyle/>
          <a:p>
            <a:pPr marL="457200" lvl="0" indent="0" algn="ctr" rtl="0">
              <a:spcBef>
                <a:spcPts val="0"/>
              </a:spcBef>
              <a:spcAft>
                <a:spcPts val="0"/>
              </a:spcAft>
              <a:buNone/>
            </a:pPr>
            <a:r>
              <a:rPr lang="fr" sz="1600">
                <a:solidFill>
                  <a:schemeClr val="dk1"/>
                </a:solidFill>
              </a:rPr>
              <a:t>Présentation de méthode Agile</a:t>
            </a:r>
            <a:endParaRPr sz="2500">
              <a:solidFill>
                <a:srgbClr val="000000"/>
              </a:solidFill>
            </a:endParaRPr>
          </a:p>
        </p:txBody>
      </p:sp>
      <p:pic>
        <p:nvPicPr>
          <p:cNvPr id="139" name="Google Shape;139;p21"/>
          <p:cNvPicPr preferRelativeResize="0"/>
          <p:nvPr/>
        </p:nvPicPr>
        <p:blipFill>
          <a:blip r:embed="rId3">
            <a:alphaModFix/>
          </a:blip>
          <a:stretch>
            <a:fillRect/>
          </a:stretch>
        </p:blipFill>
        <p:spPr>
          <a:xfrm>
            <a:off x="566400" y="1728675"/>
            <a:ext cx="4007376" cy="1849900"/>
          </a:xfrm>
          <a:prstGeom prst="rect">
            <a:avLst/>
          </a:prstGeom>
          <a:noFill/>
          <a:ln>
            <a:noFill/>
          </a:ln>
        </p:spPr>
      </p:pic>
      <p:pic>
        <p:nvPicPr>
          <p:cNvPr id="140" name="Google Shape;140;p21"/>
          <p:cNvPicPr preferRelativeResize="0"/>
          <p:nvPr/>
        </p:nvPicPr>
        <p:blipFill>
          <a:blip r:embed="rId4">
            <a:alphaModFix/>
          </a:blip>
          <a:stretch>
            <a:fillRect/>
          </a:stretch>
        </p:blipFill>
        <p:spPr>
          <a:xfrm>
            <a:off x="7856568" y="4384346"/>
            <a:ext cx="975732" cy="605032"/>
          </a:xfrm>
          <a:prstGeom prst="rect">
            <a:avLst/>
          </a:prstGeom>
          <a:noFill/>
          <a:ln>
            <a:noFill/>
          </a:ln>
        </p:spPr>
      </p:pic>
      <p:sp>
        <p:nvSpPr>
          <p:cNvPr id="141" name="Google Shape;141;p21"/>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sz="1000">
                <a:solidFill>
                  <a:srgbClr val="595959"/>
                </a:solidFill>
              </a:rPr>
              <a:t>10</a:t>
            </a:fld>
            <a:r>
              <a:rPr lang="fr" sz="1000">
                <a:solidFill>
                  <a:srgbClr val="595959"/>
                </a:solidFill>
              </a:rPr>
              <a:t>/</a:t>
            </a:r>
            <a:r>
              <a:rPr lang="fr" sz="1000">
                <a:solidFill>
                  <a:schemeClr val="dk2"/>
                </a:solidFill>
              </a:rPr>
              <a:t>18</a:t>
            </a:r>
            <a:endParaRPr sz="1000">
              <a:solidFill>
                <a:srgbClr val="595959"/>
              </a:solidFill>
            </a:endParaRPr>
          </a:p>
        </p:txBody>
      </p:sp>
      <p:pic>
        <p:nvPicPr>
          <p:cNvPr id="142" name="Google Shape;142;p21"/>
          <p:cNvPicPr preferRelativeResize="0"/>
          <p:nvPr/>
        </p:nvPicPr>
        <p:blipFill>
          <a:blip r:embed="rId5">
            <a:alphaModFix/>
          </a:blip>
          <a:stretch>
            <a:fillRect/>
          </a:stretch>
        </p:blipFill>
        <p:spPr>
          <a:xfrm>
            <a:off x="6972974" y="4333562"/>
            <a:ext cx="1016917" cy="706600"/>
          </a:xfrm>
          <a:prstGeom prst="rect">
            <a:avLst/>
          </a:prstGeom>
          <a:noFill/>
          <a:ln>
            <a:noFill/>
          </a:ln>
        </p:spPr>
      </p:pic>
      <p:pic>
        <p:nvPicPr>
          <p:cNvPr id="143" name="Google Shape;143;p21"/>
          <p:cNvPicPr preferRelativeResize="0"/>
          <p:nvPr/>
        </p:nvPicPr>
        <p:blipFill>
          <a:blip r:embed="rId6">
            <a:alphaModFix/>
          </a:blip>
          <a:stretch>
            <a:fillRect/>
          </a:stretch>
        </p:blipFill>
        <p:spPr>
          <a:xfrm>
            <a:off x="5003225" y="1772925"/>
            <a:ext cx="3869253" cy="18056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22"/>
          <p:cNvSpPr txBox="1"/>
          <p:nvPr/>
        </p:nvSpPr>
        <p:spPr>
          <a:xfrm>
            <a:off x="566400" y="357600"/>
            <a:ext cx="8265900" cy="453000"/>
          </a:xfrm>
          <a:prstGeom prst="rect">
            <a:avLst/>
          </a:prstGeom>
          <a:solidFill>
            <a:srgbClr val="EEEEEE"/>
          </a:solidFill>
          <a:ln>
            <a:noFill/>
          </a:ln>
        </p:spPr>
        <p:txBody>
          <a:bodyPr spcFirstLastPara="1" wrap="square" lIns="91425" tIns="91425" rIns="91425" bIns="91425" anchor="ctr" anchorCtr="0">
            <a:noAutofit/>
          </a:bodyPr>
          <a:lstStyle/>
          <a:p>
            <a:pPr marL="457200" lvl="0" indent="0" algn="ctr" rtl="0">
              <a:spcBef>
                <a:spcPts val="0"/>
              </a:spcBef>
              <a:spcAft>
                <a:spcPts val="0"/>
              </a:spcAft>
              <a:buNone/>
            </a:pPr>
            <a:r>
              <a:rPr lang="fr" sz="1600">
                <a:solidFill>
                  <a:schemeClr val="dk1"/>
                </a:solidFill>
              </a:rPr>
              <a:t>Présentation de méthode Agile</a:t>
            </a:r>
            <a:endParaRPr sz="2500">
              <a:solidFill>
                <a:srgbClr val="000000"/>
              </a:solidFill>
            </a:endParaRPr>
          </a:p>
        </p:txBody>
      </p:sp>
      <p:sp>
        <p:nvSpPr>
          <p:cNvPr id="149" name="Google Shape;149;p22"/>
          <p:cNvSpPr txBox="1"/>
          <p:nvPr/>
        </p:nvSpPr>
        <p:spPr>
          <a:xfrm>
            <a:off x="432573" y="631227"/>
            <a:ext cx="3956718" cy="4190348"/>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2400"/>
              </a:spcBef>
              <a:spcAft>
                <a:spcPts val="0"/>
              </a:spcAft>
              <a:buNone/>
            </a:pPr>
            <a:r>
              <a:rPr lang="fr" b="1" dirty="0">
                <a:solidFill>
                  <a:srgbClr val="121416"/>
                </a:solidFill>
                <a:highlight>
                  <a:srgbClr val="00FF00"/>
                </a:highlight>
              </a:rPr>
              <a:t>Avantages:</a:t>
            </a:r>
            <a:endParaRPr b="1" dirty="0">
              <a:solidFill>
                <a:srgbClr val="121416"/>
              </a:solidFill>
              <a:highlight>
                <a:srgbClr val="00FF00"/>
              </a:highlight>
            </a:endParaRPr>
          </a:p>
          <a:p>
            <a:pPr marL="0" lvl="0" indent="0" algn="just" rtl="0">
              <a:lnSpc>
                <a:spcPct val="115000"/>
              </a:lnSpc>
              <a:spcBef>
                <a:spcPts val="2400"/>
              </a:spcBef>
              <a:spcAft>
                <a:spcPts val="0"/>
              </a:spcAft>
              <a:buNone/>
            </a:pPr>
            <a:r>
              <a:rPr lang="fr" sz="1200" dirty="0">
                <a:solidFill>
                  <a:srgbClr val="121416"/>
                </a:solidFill>
              </a:rPr>
              <a:t>Un </a:t>
            </a:r>
            <a:r>
              <a:rPr lang="fr" sz="1200" b="1" dirty="0">
                <a:solidFill>
                  <a:srgbClr val="121416"/>
                </a:solidFill>
              </a:rPr>
              <a:t>gain en termes de contrôle sur le produit final</a:t>
            </a:r>
            <a:r>
              <a:rPr lang="fr" sz="1200" dirty="0">
                <a:solidFill>
                  <a:srgbClr val="121416"/>
                </a:solidFill>
              </a:rPr>
              <a:t> à livrer. </a:t>
            </a:r>
            <a:endParaRPr sz="1200" dirty="0">
              <a:solidFill>
                <a:srgbClr val="121416"/>
              </a:solidFill>
            </a:endParaRPr>
          </a:p>
          <a:p>
            <a:pPr marL="0" lvl="0" indent="0" algn="l" rtl="0">
              <a:lnSpc>
                <a:spcPct val="115000"/>
              </a:lnSpc>
              <a:spcBef>
                <a:spcPts val="2400"/>
              </a:spcBef>
              <a:spcAft>
                <a:spcPts val="0"/>
              </a:spcAft>
              <a:buNone/>
            </a:pPr>
            <a:r>
              <a:rPr lang="fr" sz="1200" dirty="0">
                <a:solidFill>
                  <a:srgbClr val="121416"/>
                </a:solidFill>
              </a:rPr>
              <a:t>Une </a:t>
            </a:r>
            <a:r>
              <a:rPr lang="fr" sz="1200" b="1" dirty="0">
                <a:solidFill>
                  <a:srgbClr val="121416"/>
                </a:solidFill>
              </a:rPr>
              <a:t>efficacité décuplée avec des équipes</a:t>
            </a:r>
            <a:r>
              <a:rPr lang="fr" sz="1200" dirty="0">
                <a:solidFill>
                  <a:srgbClr val="121416"/>
                </a:solidFill>
              </a:rPr>
              <a:t> qui s’organisent entre elles et qui sont indépendantes</a:t>
            </a:r>
            <a:r>
              <a:rPr lang="fr" sz="1200" dirty="0">
                <a:solidFill>
                  <a:srgbClr val="121416"/>
                </a:solidFill>
                <a:highlight>
                  <a:srgbClr val="FFFFFF"/>
                </a:highlight>
              </a:rPr>
              <a:t>.</a:t>
            </a:r>
            <a:r>
              <a:rPr lang="fr" sz="1200" dirty="0">
                <a:solidFill>
                  <a:srgbClr val="121416"/>
                </a:solidFill>
              </a:rPr>
              <a:t> </a:t>
            </a:r>
            <a:endParaRPr sz="1200" dirty="0">
              <a:solidFill>
                <a:srgbClr val="121416"/>
              </a:solidFill>
            </a:endParaRPr>
          </a:p>
          <a:p>
            <a:pPr marL="0" lvl="0" indent="0" algn="l" rtl="0">
              <a:lnSpc>
                <a:spcPct val="115000"/>
              </a:lnSpc>
              <a:spcBef>
                <a:spcPts val="2400"/>
              </a:spcBef>
              <a:spcAft>
                <a:spcPts val="0"/>
              </a:spcAft>
              <a:buNone/>
            </a:pPr>
            <a:r>
              <a:rPr lang="fr" sz="1200" dirty="0">
                <a:solidFill>
                  <a:srgbClr val="121416"/>
                </a:solidFill>
              </a:rPr>
              <a:t>Des </a:t>
            </a:r>
            <a:r>
              <a:rPr lang="fr" sz="1200" b="1" dirty="0">
                <a:solidFill>
                  <a:srgbClr val="121416"/>
                </a:solidFill>
              </a:rPr>
              <a:t>commandes de haute qualité</a:t>
            </a:r>
            <a:r>
              <a:rPr lang="fr" sz="1200" dirty="0">
                <a:solidFill>
                  <a:srgbClr val="121416"/>
                </a:solidFill>
              </a:rPr>
              <a:t> grâce aux nombreux tests des différentes fonctionnalités effectués lors du développement</a:t>
            </a:r>
            <a:r>
              <a:rPr lang="fr" sz="1200" dirty="0">
                <a:solidFill>
                  <a:srgbClr val="121416"/>
                </a:solidFill>
                <a:highlight>
                  <a:srgbClr val="FFFFFF"/>
                </a:highlight>
              </a:rPr>
              <a:t>.</a:t>
            </a:r>
            <a:endParaRPr sz="1200" dirty="0">
              <a:solidFill>
                <a:srgbClr val="121416"/>
              </a:solidFill>
            </a:endParaRPr>
          </a:p>
          <a:p>
            <a:pPr marL="0" lvl="0" indent="0" algn="l" rtl="0">
              <a:lnSpc>
                <a:spcPct val="115000"/>
              </a:lnSpc>
              <a:spcBef>
                <a:spcPts val="2400"/>
              </a:spcBef>
              <a:spcAft>
                <a:spcPts val="2400"/>
              </a:spcAft>
              <a:buNone/>
            </a:pPr>
            <a:r>
              <a:rPr lang="fr" sz="1200" dirty="0">
                <a:solidFill>
                  <a:srgbClr val="121416"/>
                </a:solidFill>
              </a:rPr>
              <a:t>Une plus </a:t>
            </a:r>
            <a:r>
              <a:rPr lang="fr" sz="1200" b="1" dirty="0">
                <a:solidFill>
                  <a:srgbClr val="121416"/>
                </a:solidFill>
              </a:rPr>
              <a:t>grande satisfaction des utilisateurs</a:t>
            </a:r>
            <a:r>
              <a:rPr lang="fr" sz="1200" dirty="0">
                <a:solidFill>
                  <a:srgbClr val="121416"/>
                </a:solidFill>
              </a:rPr>
              <a:t> grâce à cette collaboration solide entre les équipes</a:t>
            </a:r>
            <a:r>
              <a:rPr lang="fr" sz="1200" dirty="0">
                <a:solidFill>
                  <a:srgbClr val="121416"/>
                </a:solidFill>
                <a:highlight>
                  <a:srgbClr val="FFFFFF"/>
                </a:highlight>
              </a:rPr>
              <a:t>.</a:t>
            </a:r>
            <a:endParaRPr sz="1200" dirty="0">
              <a:solidFill>
                <a:srgbClr val="121416"/>
              </a:solidFill>
            </a:endParaRPr>
          </a:p>
        </p:txBody>
      </p:sp>
      <p:sp>
        <p:nvSpPr>
          <p:cNvPr id="150" name="Google Shape;150;p22"/>
          <p:cNvSpPr txBox="1"/>
          <p:nvPr/>
        </p:nvSpPr>
        <p:spPr>
          <a:xfrm>
            <a:off x="5087925" y="982550"/>
            <a:ext cx="3600600" cy="335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b="1" dirty="0">
                <a:solidFill>
                  <a:srgbClr val="121416"/>
                </a:solidFill>
                <a:highlight>
                  <a:schemeClr val="accent4"/>
                </a:highlight>
              </a:rPr>
              <a:t>Inconvénients:</a:t>
            </a:r>
            <a:endParaRPr b="1" dirty="0">
              <a:solidFill>
                <a:srgbClr val="121416"/>
              </a:solidFill>
              <a:highlight>
                <a:schemeClr val="accent4"/>
              </a:highlight>
            </a:endParaRPr>
          </a:p>
          <a:p>
            <a:pPr marL="0" lvl="0" indent="0" algn="l" rtl="0">
              <a:spcBef>
                <a:spcPts val="0"/>
              </a:spcBef>
              <a:spcAft>
                <a:spcPts val="0"/>
              </a:spcAft>
              <a:buNone/>
            </a:pPr>
            <a:endParaRPr sz="1200" dirty="0">
              <a:solidFill>
                <a:srgbClr val="121416"/>
              </a:solidFill>
            </a:endParaRPr>
          </a:p>
          <a:p>
            <a:pPr marL="0" lvl="0" indent="0" algn="l" rtl="0">
              <a:spcBef>
                <a:spcPts val="0"/>
              </a:spcBef>
              <a:spcAft>
                <a:spcPts val="0"/>
              </a:spcAft>
              <a:buNone/>
            </a:pPr>
            <a:endParaRPr sz="1200" dirty="0">
              <a:solidFill>
                <a:srgbClr val="121416"/>
              </a:solidFill>
            </a:endParaRPr>
          </a:p>
          <a:p>
            <a:pPr marL="0" lvl="0" indent="0" algn="l" rtl="0">
              <a:spcBef>
                <a:spcPts val="0"/>
              </a:spcBef>
              <a:spcAft>
                <a:spcPts val="0"/>
              </a:spcAft>
              <a:buNone/>
            </a:pPr>
            <a:r>
              <a:rPr lang="fr" sz="1200" dirty="0">
                <a:solidFill>
                  <a:srgbClr val="121416"/>
                </a:solidFill>
              </a:rPr>
              <a:t>La </a:t>
            </a:r>
            <a:r>
              <a:rPr lang="fr" sz="1200" b="1" dirty="0">
                <a:solidFill>
                  <a:srgbClr val="121416"/>
                </a:solidFill>
              </a:rPr>
              <a:t>mauvaise compréhension de l’agilité</a:t>
            </a:r>
            <a:r>
              <a:rPr lang="fr" sz="1200" dirty="0">
                <a:solidFill>
                  <a:srgbClr val="121416"/>
                </a:solidFill>
              </a:rPr>
              <a:t> et de la signification du terme</a:t>
            </a:r>
            <a:r>
              <a:rPr lang="fr" sz="1200" dirty="0">
                <a:solidFill>
                  <a:srgbClr val="121416"/>
                </a:solidFill>
                <a:highlight>
                  <a:srgbClr val="FFFFFF"/>
                </a:highlight>
              </a:rPr>
              <a:t>.</a:t>
            </a:r>
            <a:endParaRPr sz="1200" dirty="0">
              <a:solidFill>
                <a:srgbClr val="121416"/>
              </a:solidFill>
              <a:highlight>
                <a:srgbClr val="FFFFFF"/>
              </a:highlight>
            </a:endParaRPr>
          </a:p>
          <a:p>
            <a:pPr marL="0" lvl="0" indent="0" algn="l" rtl="0">
              <a:spcBef>
                <a:spcPts val="0"/>
              </a:spcBef>
              <a:spcAft>
                <a:spcPts val="0"/>
              </a:spcAft>
              <a:buNone/>
            </a:pPr>
            <a:endParaRPr sz="1200" dirty="0">
              <a:solidFill>
                <a:srgbClr val="121416"/>
              </a:solidFill>
              <a:highlight>
                <a:srgbClr val="FFFFFF"/>
              </a:highlight>
            </a:endParaRPr>
          </a:p>
          <a:p>
            <a:pPr marL="0" lvl="0" indent="0" algn="l" rtl="0">
              <a:spcBef>
                <a:spcPts val="0"/>
              </a:spcBef>
              <a:spcAft>
                <a:spcPts val="0"/>
              </a:spcAft>
              <a:buNone/>
            </a:pPr>
            <a:endParaRPr sz="1200" dirty="0">
              <a:solidFill>
                <a:srgbClr val="121416"/>
              </a:solidFill>
              <a:highlight>
                <a:srgbClr val="FFFFFF"/>
              </a:highlight>
            </a:endParaRPr>
          </a:p>
          <a:p>
            <a:pPr marL="0" lvl="0" indent="0" algn="l" rtl="0">
              <a:spcBef>
                <a:spcPts val="0"/>
              </a:spcBef>
              <a:spcAft>
                <a:spcPts val="0"/>
              </a:spcAft>
              <a:buNone/>
            </a:pPr>
            <a:r>
              <a:rPr lang="fr" sz="1200" dirty="0">
                <a:solidFill>
                  <a:srgbClr val="121416"/>
                </a:solidFill>
              </a:rPr>
              <a:t>La </a:t>
            </a:r>
            <a:r>
              <a:rPr lang="fr" sz="1200" b="1" dirty="0">
                <a:solidFill>
                  <a:srgbClr val="121416"/>
                </a:solidFill>
              </a:rPr>
              <a:t>réduction de la documentation</a:t>
            </a:r>
            <a:r>
              <a:rPr lang="fr" sz="1200" dirty="0">
                <a:solidFill>
                  <a:srgbClr val="121416"/>
                </a:solidFill>
              </a:rPr>
              <a:t> dans le développement</a:t>
            </a:r>
            <a:r>
              <a:rPr lang="fr" sz="1200" dirty="0">
                <a:solidFill>
                  <a:srgbClr val="121416"/>
                </a:solidFill>
                <a:highlight>
                  <a:srgbClr val="FFFFFF"/>
                </a:highlight>
              </a:rPr>
              <a:t>. </a:t>
            </a:r>
            <a:endParaRPr sz="1200" dirty="0">
              <a:solidFill>
                <a:srgbClr val="121416"/>
              </a:solidFill>
              <a:highlight>
                <a:srgbClr val="FFFFFF"/>
              </a:highlight>
            </a:endParaRPr>
          </a:p>
          <a:p>
            <a:pPr marL="0" lvl="0" indent="0" algn="l" rtl="0">
              <a:spcBef>
                <a:spcPts val="0"/>
              </a:spcBef>
              <a:spcAft>
                <a:spcPts val="0"/>
              </a:spcAft>
              <a:buNone/>
            </a:pPr>
            <a:endParaRPr sz="1200" dirty="0">
              <a:solidFill>
                <a:srgbClr val="121416"/>
              </a:solidFill>
              <a:highlight>
                <a:srgbClr val="FFFFFF"/>
              </a:highlight>
            </a:endParaRPr>
          </a:p>
          <a:p>
            <a:pPr marL="0" lvl="0" indent="0" algn="l" rtl="0">
              <a:spcBef>
                <a:spcPts val="0"/>
              </a:spcBef>
              <a:spcAft>
                <a:spcPts val="0"/>
              </a:spcAft>
              <a:buNone/>
            </a:pPr>
            <a:endParaRPr sz="1200" dirty="0">
              <a:solidFill>
                <a:srgbClr val="121416"/>
              </a:solidFill>
              <a:highlight>
                <a:srgbClr val="FFFFFF"/>
              </a:highlight>
            </a:endParaRPr>
          </a:p>
          <a:p>
            <a:pPr marL="0" lvl="0" indent="0" algn="just" rtl="0">
              <a:spcBef>
                <a:spcPts val="0"/>
              </a:spcBef>
              <a:spcAft>
                <a:spcPts val="0"/>
              </a:spcAft>
              <a:buNone/>
            </a:pPr>
            <a:r>
              <a:rPr lang="fr" sz="1200" dirty="0">
                <a:solidFill>
                  <a:srgbClr val="121416"/>
                </a:solidFill>
              </a:rPr>
              <a:t>La </a:t>
            </a:r>
            <a:r>
              <a:rPr lang="fr" sz="1200" b="1" dirty="0">
                <a:solidFill>
                  <a:srgbClr val="121416"/>
                </a:solidFill>
              </a:rPr>
              <a:t>difficulté à adopter la culture</a:t>
            </a:r>
            <a:r>
              <a:rPr lang="fr" sz="1200" dirty="0">
                <a:solidFill>
                  <a:srgbClr val="121416"/>
                </a:solidFill>
              </a:rPr>
              <a:t> que cela implique</a:t>
            </a:r>
            <a:r>
              <a:rPr lang="fr" sz="1200" dirty="0">
                <a:solidFill>
                  <a:srgbClr val="121416"/>
                </a:solidFill>
                <a:highlight>
                  <a:srgbClr val="FFFFFF"/>
                </a:highlight>
              </a:rPr>
              <a:t>. </a:t>
            </a:r>
            <a:endParaRPr sz="1200" dirty="0">
              <a:solidFill>
                <a:srgbClr val="121416"/>
              </a:solidFill>
              <a:highlight>
                <a:srgbClr val="FFFFFF"/>
              </a:highlight>
            </a:endParaRPr>
          </a:p>
          <a:p>
            <a:pPr marL="0" lvl="0" indent="0" algn="l" rtl="0">
              <a:spcBef>
                <a:spcPts val="0"/>
              </a:spcBef>
              <a:spcAft>
                <a:spcPts val="0"/>
              </a:spcAft>
              <a:buNone/>
            </a:pPr>
            <a:endParaRPr sz="1200" dirty="0">
              <a:solidFill>
                <a:srgbClr val="121416"/>
              </a:solidFill>
              <a:highlight>
                <a:srgbClr val="FFFFFF"/>
              </a:highlight>
            </a:endParaRPr>
          </a:p>
          <a:p>
            <a:pPr marL="0" lvl="0" indent="0" algn="l" rtl="0">
              <a:spcBef>
                <a:spcPts val="0"/>
              </a:spcBef>
              <a:spcAft>
                <a:spcPts val="0"/>
              </a:spcAft>
              <a:buNone/>
            </a:pPr>
            <a:endParaRPr sz="1200" dirty="0">
              <a:solidFill>
                <a:srgbClr val="121416"/>
              </a:solidFill>
              <a:highlight>
                <a:srgbClr val="FFFFFF"/>
              </a:highlight>
            </a:endParaRPr>
          </a:p>
          <a:p>
            <a:pPr marL="0" lvl="0" indent="0" algn="l" rtl="0">
              <a:spcBef>
                <a:spcPts val="0"/>
              </a:spcBef>
              <a:spcAft>
                <a:spcPts val="0"/>
              </a:spcAft>
              <a:buNone/>
            </a:pPr>
            <a:r>
              <a:rPr lang="fr" sz="1200" dirty="0">
                <a:solidFill>
                  <a:srgbClr val="121416"/>
                </a:solidFill>
              </a:rPr>
              <a:t>La </a:t>
            </a:r>
            <a:r>
              <a:rPr lang="fr" sz="1200" b="1" dirty="0">
                <a:solidFill>
                  <a:srgbClr val="121416"/>
                </a:solidFill>
              </a:rPr>
              <a:t>complexité de la mise en place de la méthodologie</a:t>
            </a:r>
            <a:r>
              <a:rPr lang="fr" sz="1200" dirty="0">
                <a:solidFill>
                  <a:srgbClr val="121416"/>
                </a:solidFill>
              </a:rPr>
              <a:t> pour les grandes entreprises</a:t>
            </a:r>
            <a:r>
              <a:rPr lang="fr" sz="1200" dirty="0">
                <a:solidFill>
                  <a:srgbClr val="121416"/>
                </a:solidFill>
                <a:highlight>
                  <a:srgbClr val="FFFFFF"/>
                </a:highlight>
              </a:rPr>
              <a:t>.</a:t>
            </a:r>
            <a:endParaRPr sz="1200" dirty="0">
              <a:solidFill>
                <a:srgbClr val="121416"/>
              </a:solidFill>
              <a:highlight>
                <a:srgbClr val="FFFFFF"/>
              </a:highlight>
            </a:endParaRPr>
          </a:p>
        </p:txBody>
      </p:sp>
      <p:sp>
        <p:nvSpPr>
          <p:cNvPr id="151" name="Google Shape;151;p22"/>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sz="1000">
                <a:solidFill>
                  <a:srgbClr val="595959"/>
                </a:solidFill>
              </a:rPr>
              <a:t>11</a:t>
            </a:fld>
            <a:r>
              <a:rPr lang="fr" sz="1000">
                <a:solidFill>
                  <a:srgbClr val="595959"/>
                </a:solidFill>
              </a:rPr>
              <a:t>/</a:t>
            </a:r>
            <a:r>
              <a:rPr lang="fr" sz="1000">
                <a:solidFill>
                  <a:schemeClr val="dk2"/>
                </a:solidFill>
              </a:rPr>
              <a:t>18</a:t>
            </a:r>
            <a:endParaRPr sz="1000">
              <a:solidFill>
                <a:srgbClr val="595959"/>
              </a:solidFill>
            </a:endParaRPr>
          </a:p>
        </p:txBody>
      </p:sp>
      <p:pic>
        <p:nvPicPr>
          <p:cNvPr id="152" name="Google Shape;152;p22"/>
          <p:cNvPicPr preferRelativeResize="0"/>
          <p:nvPr/>
        </p:nvPicPr>
        <p:blipFill>
          <a:blip r:embed="rId3">
            <a:alphaModFix/>
          </a:blip>
          <a:stretch>
            <a:fillRect/>
          </a:stretch>
        </p:blipFill>
        <p:spPr>
          <a:xfrm>
            <a:off x="6972974" y="4333562"/>
            <a:ext cx="1016917" cy="706600"/>
          </a:xfrm>
          <a:prstGeom prst="rect">
            <a:avLst/>
          </a:prstGeom>
          <a:noFill/>
          <a:ln>
            <a:noFill/>
          </a:ln>
        </p:spPr>
      </p:pic>
      <p:pic>
        <p:nvPicPr>
          <p:cNvPr id="153" name="Google Shape;153;p22"/>
          <p:cNvPicPr preferRelativeResize="0"/>
          <p:nvPr/>
        </p:nvPicPr>
        <p:blipFill>
          <a:blip r:embed="rId4">
            <a:alphaModFix/>
          </a:blip>
          <a:stretch>
            <a:fillRect/>
          </a:stretch>
        </p:blipFill>
        <p:spPr>
          <a:xfrm>
            <a:off x="7856568" y="4384346"/>
            <a:ext cx="975732" cy="605032"/>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23"/>
          <p:cNvSpPr txBox="1"/>
          <p:nvPr/>
        </p:nvSpPr>
        <p:spPr>
          <a:xfrm>
            <a:off x="566400" y="2118750"/>
            <a:ext cx="8265900" cy="453000"/>
          </a:xfrm>
          <a:prstGeom prst="rect">
            <a:avLst/>
          </a:prstGeom>
          <a:solidFill>
            <a:srgbClr val="EEEEEE"/>
          </a:solidFill>
          <a:ln>
            <a:noFill/>
          </a:ln>
        </p:spPr>
        <p:txBody>
          <a:bodyPr spcFirstLastPara="1" wrap="square" lIns="91425" tIns="91425" rIns="91425" bIns="91425" anchor="ctr" anchorCtr="0">
            <a:noAutofit/>
          </a:bodyPr>
          <a:lstStyle/>
          <a:p>
            <a:pPr marL="457200" lvl="0" indent="0" algn="ctr" rtl="0">
              <a:spcBef>
                <a:spcPts val="0"/>
              </a:spcBef>
              <a:spcAft>
                <a:spcPts val="0"/>
              </a:spcAft>
              <a:buNone/>
            </a:pPr>
            <a:r>
              <a:rPr lang="fr" sz="1600" dirty="0" err="1">
                <a:solidFill>
                  <a:schemeClr val="dk1"/>
                </a:solidFill>
              </a:rPr>
              <a:t>Backlog</a:t>
            </a:r>
            <a:r>
              <a:rPr lang="fr" sz="1600" dirty="0">
                <a:solidFill>
                  <a:schemeClr val="dk1"/>
                </a:solidFill>
              </a:rPr>
              <a:t> du projet</a:t>
            </a:r>
            <a:endParaRPr sz="2500" dirty="0">
              <a:solidFill>
                <a:srgbClr val="000000"/>
              </a:solidFill>
            </a:endParaRPr>
          </a:p>
        </p:txBody>
      </p:sp>
      <p:pic>
        <p:nvPicPr>
          <p:cNvPr id="159" name="Google Shape;159;p23"/>
          <p:cNvPicPr preferRelativeResize="0"/>
          <p:nvPr/>
        </p:nvPicPr>
        <p:blipFill>
          <a:blip r:embed="rId3">
            <a:alphaModFix/>
          </a:blip>
          <a:stretch>
            <a:fillRect/>
          </a:stretch>
        </p:blipFill>
        <p:spPr>
          <a:xfrm>
            <a:off x="7856568" y="4384346"/>
            <a:ext cx="975732" cy="605032"/>
          </a:xfrm>
          <a:prstGeom prst="rect">
            <a:avLst/>
          </a:prstGeom>
          <a:noFill/>
          <a:ln>
            <a:noFill/>
          </a:ln>
        </p:spPr>
      </p:pic>
      <p:sp>
        <p:nvSpPr>
          <p:cNvPr id="160" name="Google Shape;160;p23"/>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sz="1000">
                <a:solidFill>
                  <a:srgbClr val="595959"/>
                </a:solidFill>
              </a:rPr>
              <a:t>12</a:t>
            </a:fld>
            <a:r>
              <a:rPr lang="fr" sz="1000">
                <a:solidFill>
                  <a:srgbClr val="595959"/>
                </a:solidFill>
              </a:rPr>
              <a:t>/</a:t>
            </a:r>
            <a:r>
              <a:rPr lang="fr" sz="1000">
                <a:solidFill>
                  <a:schemeClr val="dk2"/>
                </a:solidFill>
              </a:rPr>
              <a:t>18</a:t>
            </a:r>
            <a:endParaRPr sz="1000">
              <a:solidFill>
                <a:srgbClr val="595959"/>
              </a:solidFill>
            </a:endParaRPr>
          </a:p>
        </p:txBody>
      </p:sp>
      <p:pic>
        <p:nvPicPr>
          <p:cNvPr id="161" name="Google Shape;161;p23"/>
          <p:cNvPicPr preferRelativeResize="0"/>
          <p:nvPr/>
        </p:nvPicPr>
        <p:blipFill>
          <a:blip r:embed="rId4">
            <a:alphaModFix/>
          </a:blip>
          <a:stretch>
            <a:fillRect/>
          </a:stretch>
        </p:blipFill>
        <p:spPr>
          <a:xfrm>
            <a:off x="6972974" y="4333562"/>
            <a:ext cx="1016917" cy="706600"/>
          </a:xfrm>
          <a:prstGeom prst="rect">
            <a:avLst/>
          </a:prstGeom>
          <a:noFill/>
          <a:ln>
            <a:noFill/>
          </a:ln>
        </p:spPr>
      </p:pic>
      <p:graphicFrame>
        <p:nvGraphicFramePr>
          <p:cNvPr id="12" name="Objet 11">
            <a:extLst>
              <a:ext uri="{FF2B5EF4-FFF2-40B4-BE49-F238E27FC236}">
                <a16:creationId xmlns:a16="http://schemas.microsoft.com/office/drawing/2014/main" id="{9B2E8071-B19C-7B9D-4A75-F05C5660AA1C}"/>
              </a:ext>
            </a:extLst>
          </p:cNvPr>
          <p:cNvGraphicFramePr>
            <a:graphicFrameLocks noChangeAspect="1"/>
          </p:cNvGraphicFramePr>
          <p:nvPr>
            <p:extLst>
              <p:ext uri="{D42A27DB-BD31-4B8C-83A1-F6EECF244321}">
                <p14:modId xmlns:p14="http://schemas.microsoft.com/office/powerpoint/2010/main" val="2559621439"/>
              </p:ext>
            </p:extLst>
          </p:nvPr>
        </p:nvGraphicFramePr>
        <p:xfrm>
          <a:off x="6106982" y="2222074"/>
          <a:ext cx="444834" cy="280948"/>
        </p:xfrm>
        <a:graphic>
          <a:graphicData uri="http://schemas.openxmlformats.org/presentationml/2006/ole">
            <mc:AlternateContent xmlns:mc="http://schemas.openxmlformats.org/markup-compatibility/2006">
              <mc:Choice xmlns:v="urn:schemas-microsoft-com:vml" Requires="v">
                <p:oleObj name="Feuille de calcul" showAsIcon="1" r:id="rId5" imgW="965200" imgH="609600" progId="Excel.Sheet.12">
                  <p:embed/>
                </p:oleObj>
              </mc:Choice>
              <mc:Fallback>
                <p:oleObj name="Feuille de calcul" showAsIcon="1" r:id="rId5" imgW="965200" imgH="609600" progId="Excel.Sheet.12">
                  <p:embed/>
                  <p:pic>
                    <p:nvPicPr>
                      <p:cNvPr id="0" name=""/>
                      <p:cNvPicPr/>
                      <p:nvPr/>
                    </p:nvPicPr>
                    <p:blipFill>
                      <a:blip r:embed="rId6"/>
                      <a:stretch>
                        <a:fillRect/>
                      </a:stretch>
                    </p:blipFill>
                    <p:spPr>
                      <a:xfrm>
                        <a:off x="6106982" y="2222074"/>
                        <a:ext cx="444834" cy="280948"/>
                      </a:xfrm>
                      <a:prstGeom prst="rect">
                        <a:avLst/>
                      </a:prstGeom>
                    </p:spPr>
                  </p:pic>
                </p:oleObj>
              </mc:Fallback>
            </mc:AlternateContent>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7" name="Google Shape;167;p24"/>
          <p:cNvSpPr txBox="1"/>
          <p:nvPr/>
        </p:nvSpPr>
        <p:spPr>
          <a:xfrm>
            <a:off x="566400" y="357600"/>
            <a:ext cx="8265900" cy="453000"/>
          </a:xfrm>
          <a:prstGeom prst="rect">
            <a:avLst/>
          </a:prstGeom>
          <a:solidFill>
            <a:srgbClr val="EEEEEE"/>
          </a:solidFill>
          <a:ln>
            <a:noFill/>
          </a:ln>
        </p:spPr>
        <p:txBody>
          <a:bodyPr spcFirstLastPara="1" wrap="square" lIns="91425" tIns="91425" rIns="91425" bIns="91425" anchor="ctr" anchorCtr="0">
            <a:noAutofit/>
          </a:bodyPr>
          <a:lstStyle/>
          <a:p>
            <a:pPr marL="457200" lvl="0" indent="0" algn="ctr" rtl="0">
              <a:spcBef>
                <a:spcPts val="0"/>
              </a:spcBef>
              <a:spcAft>
                <a:spcPts val="0"/>
              </a:spcAft>
              <a:buNone/>
            </a:pPr>
            <a:r>
              <a:rPr lang="fr" sz="1600" dirty="0">
                <a:solidFill>
                  <a:schemeClr val="dk1"/>
                </a:solidFill>
              </a:rPr>
              <a:t>Plan d’action de mitigation des principaux risques identifiés</a:t>
            </a:r>
            <a:endParaRPr sz="2500" dirty="0">
              <a:solidFill>
                <a:srgbClr val="000000"/>
              </a:solidFill>
            </a:endParaRPr>
          </a:p>
        </p:txBody>
      </p:sp>
      <p:pic>
        <p:nvPicPr>
          <p:cNvPr id="3" name="Google Shape;159;p23">
            <a:extLst>
              <a:ext uri="{FF2B5EF4-FFF2-40B4-BE49-F238E27FC236}">
                <a16:creationId xmlns:a16="http://schemas.microsoft.com/office/drawing/2014/main" id="{DD8B81FD-DF1E-3B1C-A5FC-FBF5525CF7B3}"/>
              </a:ext>
            </a:extLst>
          </p:cNvPr>
          <p:cNvPicPr preferRelativeResize="0"/>
          <p:nvPr/>
        </p:nvPicPr>
        <p:blipFill>
          <a:blip r:embed="rId3">
            <a:alphaModFix/>
          </a:blip>
          <a:stretch>
            <a:fillRect/>
          </a:stretch>
        </p:blipFill>
        <p:spPr>
          <a:xfrm>
            <a:off x="7856568" y="4384346"/>
            <a:ext cx="975732" cy="605032"/>
          </a:xfrm>
          <a:prstGeom prst="rect">
            <a:avLst/>
          </a:prstGeom>
          <a:noFill/>
          <a:ln>
            <a:noFill/>
          </a:ln>
        </p:spPr>
      </p:pic>
      <p:sp>
        <p:nvSpPr>
          <p:cNvPr id="4" name="Google Shape;160;p23">
            <a:extLst>
              <a:ext uri="{FF2B5EF4-FFF2-40B4-BE49-F238E27FC236}">
                <a16:creationId xmlns:a16="http://schemas.microsoft.com/office/drawing/2014/main" id="{6125E478-4E1D-C22C-DCF3-63BB5AF94060}"/>
              </a:ext>
            </a:extLst>
          </p:cNvPr>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sz="1000">
                <a:solidFill>
                  <a:srgbClr val="595959"/>
                </a:solidFill>
              </a:rPr>
              <a:t>13</a:t>
            </a:fld>
            <a:r>
              <a:rPr lang="fr" sz="1000">
                <a:solidFill>
                  <a:srgbClr val="595959"/>
                </a:solidFill>
              </a:rPr>
              <a:t>/</a:t>
            </a:r>
            <a:r>
              <a:rPr lang="fr" sz="1000">
                <a:solidFill>
                  <a:schemeClr val="dk2"/>
                </a:solidFill>
              </a:rPr>
              <a:t>18</a:t>
            </a:r>
            <a:endParaRPr sz="1000">
              <a:solidFill>
                <a:srgbClr val="595959"/>
              </a:solidFill>
            </a:endParaRPr>
          </a:p>
        </p:txBody>
      </p:sp>
      <p:pic>
        <p:nvPicPr>
          <p:cNvPr id="5" name="Google Shape;161;p23">
            <a:extLst>
              <a:ext uri="{FF2B5EF4-FFF2-40B4-BE49-F238E27FC236}">
                <a16:creationId xmlns:a16="http://schemas.microsoft.com/office/drawing/2014/main" id="{D48A25A8-7AF8-18A6-CC09-238262D9637E}"/>
              </a:ext>
            </a:extLst>
          </p:cNvPr>
          <p:cNvPicPr preferRelativeResize="0"/>
          <p:nvPr/>
        </p:nvPicPr>
        <p:blipFill>
          <a:blip r:embed="rId4">
            <a:alphaModFix/>
          </a:blip>
          <a:stretch>
            <a:fillRect/>
          </a:stretch>
        </p:blipFill>
        <p:spPr>
          <a:xfrm>
            <a:off x="6972974" y="4333562"/>
            <a:ext cx="1016917" cy="706600"/>
          </a:xfrm>
          <a:prstGeom prst="rect">
            <a:avLst/>
          </a:prstGeom>
          <a:noFill/>
          <a:ln>
            <a:noFill/>
          </a:ln>
        </p:spPr>
      </p:pic>
      <p:graphicFrame>
        <p:nvGraphicFramePr>
          <p:cNvPr id="7" name="Graphique 6">
            <a:extLst>
              <a:ext uri="{FF2B5EF4-FFF2-40B4-BE49-F238E27FC236}">
                <a16:creationId xmlns:a16="http://schemas.microsoft.com/office/drawing/2014/main" id="{34BACBB6-6E55-BE61-ED7C-2A269903E0CD}"/>
              </a:ext>
            </a:extLst>
          </p:cNvPr>
          <p:cNvGraphicFramePr>
            <a:graphicFrameLocks/>
          </p:cNvGraphicFramePr>
          <p:nvPr>
            <p:extLst>
              <p:ext uri="{D42A27DB-BD31-4B8C-83A1-F6EECF244321}">
                <p14:modId xmlns:p14="http://schemas.microsoft.com/office/powerpoint/2010/main" val="2437408392"/>
              </p:ext>
            </p:extLst>
          </p:nvPr>
        </p:nvGraphicFramePr>
        <p:xfrm>
          <a:off x="5523012" y="1089471"/>
          <a:ext cx="3309288" cy="2960658"/>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6" name="Objet 5">
            <a:extLst>
              <a:ext uri="{FF2B5EF4-FFF2-40B4-BE49-F238E27FC236}">
                <a16:creationId xmlns:a16="http://schemas.microsoft.com/office/drawing/2014/main" id="{4F3A3E05-BDE5-BDA5-03F1-3B4AB5274EF2}"/>
              </a:ext>
            </a:extLst>
          </p:cNvPr>
          <p:cNvGraphicFramePr>
            <a:graphicFrameLocks noChangeAspect="1"/>
          </p:cNvGraphicFramePr>
          <p:nvPr>
            <p:extLst>
              <p:ext uri="{D42A27DB-BD31-4B8C-83A1-F6EECF244321}">
                <p14:modId xmlns:p14="http://schemas.microsoft.com/office/powerpoint/2010/main" val="3382709691"/>
              </p:ext>
            </p:extLst>
          </p:nvPr>
        </p:nvGraphicFramePr>
        <p:xfrm>
          <a:off x="566400" y="1089471"/>
          <a:ext cx="4832806" cy="2425254"/>
        </p:xfrm>
        <a:graphic>
          <a:graphicData uri="http://schemas.openxmlformats.org/presentationml/2006/ole">
            <mc:AlternateContent xmlns:mc="http://schemas.openxmlformats.org/markup-compatibility/2006">
              <mc:Choice xmlns:v="urn:schemas-microsoft-com:vml" Requires="v">
                <p:oleObj name="Feuille de calcul" r:id="rId6" imgW="6934200" imgH="3479800" progId="Excel.Sheet.12">
                  <p:embed/>
                </p:oleObj>
              </mc:Choice>
              <mc:Fallback>
                <p:oleObj name="Feuille de calcul" r:id="rId6" imgW="6934200" imgH="3479800" progId="Excel.Sheet.12">
                  <p:embed/>
                  <p:pic>
                    <p:nvPicPr>
                      <p:cNvPr id="0" name=""/>
                      <p:cNvPicPr/>
                      <p:nvPr/>
                    </p:nvPicPr>
                    <p:blipFill>
                      <a:blip r:embed="rId7"/>
                      <a:stretch>
                        <a:fillRect/>
                      </a:stretch>
                    </p:blipFill>
                    <p:spPr>
                      <a:xfrm>
                        <a:off x="566400" y="1089471"/>
                        <a:ext cx="4832806" cy="2425254"/>
                      </a:xfrm>
                      <a:prstGeom prst="rect">
                        <a:avLst/>
                      </a:prstGeom>
                    </p:spPr>
                  </p:pic>
                </p:oleObj>
              </mc:Fallback>
            </mc:AlternateContent>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3" name="Google Shape;173;p25"/>
          <p:cNvSpPr txBox="1"/>
          <p:nvPr/>
        </p:nvSpPr>
        <p:spPr>
          <a:xfrm>
            <a:off x="566400" y="357600"/>
            <a:ext cx="8265900" cy="453000"/>
          </a:xfrm>
          <a:prstGeom prst="rect">
            <a:avLst/>
          </a:prstGeom>
          <a:solidFill>
            <a:srgbClr val="EEEEEE"/>
          </a:solidFill>
          <a:ln>
            <a:noFill/>
          </a:ln>
        </p:spPr>
        <p:txBody>
          <a:bodyPr spcFirstLastPara="1" wrap="square" lIns="91425" tIns="91425" rIns="91425" bIns="91425" anchor="ctr" anchorCtr="0">
            <a:noAutofit/>
          </a:bodyPr>
          <a:lstStyle/>
          <a:p>
            <a:pPr marL="457200" lvl="0" indent="0" algn="ctr" rtl="0">
              <a:spcBef>
                <a:spcPts val="0"/>
              </a:spcBef>
              <a:spcAft>
                <a:spcPts val="0"/>
              </a:spcAft>
              <a:buNone/>
            </a:pPr>
            <a:r>
              <a:rPr lang="fr" sz="1600" dirty="0">
                <a:solidFill>
                  <a:schemeClr val="dk1"/>
                </a:solidFill>
              </a:rPr>
              <a:t>Enjeux légaux et éthiques</a:t>
            </a:r>
            <a:endParaRPr sz="2500" dirty="0">
              <a:solidFill>
                <a:srgbClr val="000000"/>
              </a:solidFill>
            </a:endParaRPr>
          </a:p>
        </p:txBody>
      </p:sp>
      <p:pic>
        <p:nvPicPr>
          <p:cNvPr id="2" name="Google Shape;159;p23">
            <a:extLst>
              <a:ext uri="{FF2B5EF4-FFF2-40B4-BE49-F238E27FC236}">
                <a16:creationId xmlns:a16="http://schemas.microsoft.com/office/drawing/2014/main" id="{ADCBE5D9-6B4F-A330-E5C1-0C536CD736F6}"/>
              </a:ext>
            </a:extLst>
          </p:cNvPr>
          <p:cNvPicPr preferRelativeResize="0"/>
          <p:nvPr/>
        </p:nvPicPr>
        <p:blipFill>
          <a:blip r:embed="rId3">
            <a:alphaModFix/>
          </a:blip>
          <a:stretch>
            <a:fillRect/>
          </a:stretch>
        </p:blipFill>
        <p:spPr>
          <a:xfrm>
            <a:off x="7856568" y="4384346"/>
            <a:ext cx="975732" cy="605032"/>
          </a:xfrm>
          <a:prstGeom prst="rect">
            <a:avLst/>
          </a:prstGeom>
          <a:noFill/>
          <a:ln>
            <a:noFill/>
          </a:ln>
        </p:spPr>
      </p:pic>
      <p:sp>
        <p:nvSpPr>
          <p:cNvPr id="3" name="Google Shape;160;p23">
            <a:extLst>
              <a:ext uri="{FF2B5EF4-FFF2-40B4-BE49-F238E27FC236}">
                <a16:creationId xmlns:a16="http://schemas.microsoft.com/office/drawing/2014/main" id="{E18F99F5-87C6-736E-F484-0E83FCF10FED}"/>
              </a:ext>
            </a:extLst>
          </p:cNvPr>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sz="1000">
                <a:solidFill>
                  <a:srgbClr val="595959"/>
                </a:solidFill>
              </a:rPr>
              <a:t>14</a:t>
            </a:fld>
            <a:r>
              <a:rPr lang="fr" sz="1000">
                <a:solidFill>
                  <a:srgbClr val="595959"/>
                </a:solidFill>
              </a:rPr>
              <a:t>/</a:t>
            </a:r>
            <a:r>
              <a:rPr lang="fr" sz="1000">
                <a:solidFill>
                  <a:schemeClr val="dk2"/>
                </a:solidFill>
              </a:rPr>
              <a:t>18</a:t>
            </a:r>
            <a:endParaRPr sz="1000">
              <a:solidFill>
                <a:srgbClr val="595959"/>
              </a:solidFill>
            </a:endParaRPr>
          </a:p>
        </p:txBody>
      </p:sp>
      <p:pic>
        <p:nvPicPr>
          <p:cNvPr id="4" name="Google Shape;161;p23">
            <a:extLst>
              <a:ext uri="{FF2B5EF4-FFF2-40B4-BE49-F238E27FC236}">
                <a16:creationId xmlns:a16="http://schemas.microsoft.com/office/drawing/2014/main" id="{2A9166CE-374D-4090-0325-2A4916D62DCC}"/>
              </a:ext>
            </a:extLst>
          </p:cNvPr>
          <p:cNvPicPr preferRelativeResize="0"/>
          <p:nvPr/>
        </p:nvPicPr>
        <p:blipFill>
          <a:blip r:embed="rId4">
            <a:alphaModFix/>
          </a:blip>
          <a:stretch>
            <a:fillRect/>
          </a:stretch>
        </p:blipFill>
        <p:spPr>
          <a:xfrm>
            <a:off x="6972974" y="4333562"/>
            <a:ext cx="1016917" cy="706600"/>
          </a:xfrm>
          <a:prstGeom prst="rect">
            <a:avLst/>
          </a:prstGeom>
          <a:noFill/>
          <a:ln>
            <a:noFill/>
          </a:ln>
        </p:spPr>
      </p:pic>
      <p:graphicFrame>
        <p:nvGraphicFramePr>
          <p:cNvPr id="6" name="Objet 5">
            <a:extLst>
              <a:ext uri="{FF2B5EF4-FFF2-40B4-BE49-F238E27FC236}">
                <a16:creationId xmlns:a16="http://schemas.microsoft.com/office/drawing/2014/main" id="{6D5CEFB4-96EE-682E-9585-3325B3FB41FF}"/>
              </a:ext>
            </a:extLst>
          </p:cNvPr>
          <p:cNvGraphicFramePr>
            <a:graphicFrameLocks noChangeAspect="1"/>
          </p:cNvGraphicFramePr>
          <p:nvPr>
            <p:extLst>
              <p:ext uri="{D42A27DB-BD31-4B8C-83A1-F6EECF244321}">
                <p14:modId xmlns:p14="http://schemas.microsoft.com/office/powerpoint/2010/main" val="3347089296"/>
              </p:ext>
            </p:extLst>
          </p:nvPr>
        </p:nvGraphicFramePr>
        <p:xfrm>
          <a:off x="566400" y="981870"/>
          <a:ext cx="8256832" cy="2647155"/>
        </p:xfrm>
        <a:graphic>
          <a:graphicData uri="http://schemas.openxmlformats.org/presentationml/2006/ole">
            <mc:AlternateContent xmlns:mc="http://schemas.openxmlformats.org/markup-compatibility/2006">
              <mc:Choice xmlns:v="urn:schemas-microsoft-com:vml" Requires="v">
                <p:oleObj name="Feuille de calcul" r:id="rId5" imgW="14897100" imgH="4775200" progId="Excel.Sheet.12">
                  <p:embed/>
                </p:oleObj>
              </mc:Choice>
              <mc:Fallback>
                <p:oleObj name="Feuille de calcul" r:id="rId5" imgW="14897100" imgH="4775200" progId="Excel.Sheet.12">
                  <p:embed/>
                  <p:pic>
                    <p:nvPicPr>
                      <p:cNvPr id="0" name=""/>
                      <p:cNvPicPr/>
                      <p:nvPr/>
                    </p:nvPicPr>
                    <p:blipFill>
                      <a:blip r:embed="rId6"/>
                      <a:stretch>
                        <a:fillRect/>
                      </a:stretch>
                    </p:blipFill>
                    <p:spPr>
                      <a:xfrm>
                        <a:off x="566400" y="981870"/>
                        <a:ext cx="8256832" cy="2647155"/>
                      </a:xfrm>
                      <a:prstGeom prst="rect">
                        <a:avLst/>
                      </a:prstGeom>
                    </p:spPr>
                  </p:pic>
                </p:oleObj>
              </mc:Fallback>
            </mc:AlternateContent>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26"/>
          <p:cNvSpPr txBox="1"/>
          <p:nvPr/>
        </p:nvSpPr>
        <p:spPr>
          <a:xfrm>
            <a:off x="1045634" y="593246"/>
            <a:ext cx="7207702" cy="880877"/>
          </a:xfrm>
          <a:prstGeom prst="rect">
            <a:avLst/>
          </a:prstGeom>
          <a:solidFill>
            <a:srgbClr val="EEEEE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2500"/>
              <a:t>MERCI</a:t>
            </a:r>
            <a:endParaRPr sz="2500">
              <a:solidFill>
                <a:srgbClr val="000000"/>
              </a:solidFill>
            </a:endParaRPr>
          </a:p>
        </p:txBody>
      </p:sp>
      <p:pic>
        <p:nvPicPr>
          <p:cNvPr id="2" name="Google Shape;159;p23">
            <a:extLst>
              <a:ext uri="{FF2B5EF4-FFF2-40B4-BE49-F238E27FC236}">
                <a16:creationId xmlns:a16="http://schemas.microsoft.com/office/drawing/2014/main" id="{C602AA29-2360-C830-64AC-B2C775A0AE71}"/>
              </a:ext>
            </a:extLst>
          </p:cNvPr>
          <p:cNvPicPr preferRelativeResize="0"/>
          <p:nvPr/>
        </p:nvPicPr>
        <p:blipFill>
          <a:blip r:embed="rId3">
            <a:alphaModFix/>
          </a:blip>
          <a:stretch>
            <a:fillRect/>
          </a:stretch>
        </p:blipFill>
        <p:spPr>
          <a:xfrm>
            <a:off x="7856568" y="4384346"/>
            <a:ext cx="975732" cy="605032"/>
          </a:xfrm>
          <a:prstGeom prst="rect">
            <a:avLst/>
          </a:prstGeom>
          <a:noFill/>
          <a:ln>
            <a:noFill/>
          </a:ln>
        </p:spPr>
      </p:pic>
      <p:sp>
        <p:nvSpPr>
          <p:cNvPr id="3" name="Google Shape;160;p23">
            <a:extLst>
              <a:ext uri="{FF2B5EF4-FFF2-40B4-BE49-F238E27FC236}">
                <a16:creationId xmlns:a16="http://schemas.microsoft.com/office/drawing/2014/main" id="{3143F8DB-316A-5981-6019-BCEB419C4749}"/>
              </a:ext>
            </a:extLst>
          </p:cNvPr>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sz="1000">
                <a:solidFill>
                  <a:srgbClr val="595959"/>
                </a:solidFill>
              </a:rPr>
              <a:t>15</a:t>
            </a:fld>
            <a:r>
              <a:rPr lang="fr" sz="1000">
                <a:solidFill>
                  <a:srgbClr val="595959"/>
                </a:solidFill>
              </a:rPr>
              <a:t>/</a:t>
            </a:r>
            <a:r>
              <a:rPr lang="fr" sz="1000">
                <a:solidFill>
                  <a:schemeClr val="dk2"/>
                </a:solidFill>
              </a:rPr>
              <a:t>18</a:t>
            </a:r>
            <a:endParaRPr sz="1000">
              <a:solidFill>
                <a:srgbClr val="595959"/>
              </a:solidFill>
            </a:endParaRPr>
          </a:p>
        </p:txBody>
      </p:sp>
      <p:pic>
        <p:nvPicPr>
          <p:cNvPr id="4" name="Google Shape;161;p23">
            <a:extLst>
              <a:ext uri="{FF2B5EF4-FFF2-40B4-BE49-F238E27FC236}">
                <a16:creationId xmlns:a16="http://schemas.microsoft.com/office/drawing/2014/main" id="{CF0D1724-4FB9-4324-04BD-C902D281F799}"/>
              </a:ext>
            </a:extLst>
          </p:cNvPr>
          <p:cNvPicPr preferRelativeResize="0"/>
          <p:nvPr/>
        </p:nvPicPr>
        <p:blipFill>
          <a:blip r:embed="rId4">
            <a:alphaModFix/>
          </a:blip>
          <a:stretch>
            <a:fillRect/>
          </a:stretch>
        </p:blipFill>
        <p:spPr>
          <a:xfrm>
            <a:off x="2733941" y="1730669"/>
            <a:ext cx="3676118" cy="2439888"/>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4"/>
          <p:cNvSpPr txBox="1"/>
          <p:nvPr/>
        </p:nvSpPr>
        <p:spPr>
          <a:xfrm>
            <a:off x="566400" y="957850"/>
            <a:ext cx="8265900" cy="3087300"/>
          </a:xfrm>
          <a:prstGeom prst="rect">
            <a:avLst/>
          </a:prstGeom>
          <a:noFill/>
          <a:ln>
            <a:noFill/>
          </a:ln>
        </p:spPr>
        <p:txBody>
          <a:bodyPr spcFirstLastPara="1" wrap="square" lIns="91425" tIns="91425" rIns="91425" bIns="91425" anchor="b" anchorCtr="0">
            <a:noAutofit/>
          </a:bodyPr>
          <a:lstStyle/>
          <a:p>
            <a:pPr marL="457200" lvl="0" indent="-330200" algn="l" rtl="0">
              <a:spcBef>
                <a:spcPts val="0"/>
              </a:spcBef>
              <a:spcAft>
                <a:spcPts val="0"/>
              </a:spcAft>
              <a:buClr>
                <a:srgbClr val="000000"/>
              </a:buClr>
              <a:buSzPts val="1600"/>
              <a:buChar char="➔"/>
            </a:pPr>
            <a:r>
              <a:rPr lang="fr" sz="1600"/>
              <a:t>Résumé du projet</a:t>
            </a:r>
            <a:endParaRPr sz="1600">
              <a:solidFill>
                <a:srgbClr val="000000"/>
              </a:solidFill>
            </a:endParaRPr>
          </a:p>
          <a:p>
            <a:pPr marL="457200" lvl="0" indent="-330200" algn="l" rtl="0">
              <a:spcBef>
                <a:spcPts val="0"/>
              </a:spcBef>
              <a:spcAft>
                <a:spcPts val="0"/>
              </a:spcAft>
              <a:buClr>
                <a:srgbClr val="000000"/>
              </a:buClr>
              <a:buSzPts val="1600"/>
              <a:buChar char="➔"/>
            </a:pPr>
            <a:r>
              <a:rPr lang="fr" sz="1600"/>
              <a:t>Objectifs du projet </a:t>
            </a:r>
            <a:endParaRPr sz="1600"/>
          </a:p>
          <a:p>
            <a:pPr marL="457200" lvl="0" indent="-330200" algn="l" rtl="0">
              <a:spcBef>
                <a:spcPts val="0"/>
              </a:spcBef>
              <a:spcAft>
                <a:spcPts val="0"/>
              </a:spcAft>
              <a:buClr>
                <a:srgbClr val="000000"/>
              </a:buClr>
              <a:buSzPts val="1600"/>
              <a:buChar char="➔"/>
            </a:pPr>
            <a:r>
              <a:rPr lang="fr" sz="1600"/>
              <a:t>Les gains attendus du projet</a:t>
            </a:r>
            <a:endParaRPr sz="1600">
              <a:solidFill>
                <a:srgbClr val="000000"/>
              </a:solidFill>
            </a:endParaRPr>
          </a:p>
          <a:p>
            <a:pPr marL="457200" lvl="0" indent="-330200" algn="l" rtl="0">
              <a:spcBef>
                <a:spcPts val="0"/>
              </a:spcBef>
              <a:spcAft>
                <a:spcPts val="0"/>
              </a:spcAft>
              <a:buClr>
                <a:srgbClr val="000000"/>
              </a:buClr>
              <a:buSzPts val="1600"/>
              <a:buChar char="➔"/>
            </a:pPr>
            <a:r>
              <a:rPr lang="fr" sz="1600"/>
              <a:t>Identification des ressources </a:t>
            </a:r>
            <a:endParaRPr sz="1600"/>
          </a:p>
          <a:p>
            <a:pPr marL="914400" lvl="1" indent="-330200" algn="l" rtl="0">
              <a:spcBef>
                <a:spcPts val="0"/>
              </a:spcBef>
              <a:spcAft>
                <a:spcPts val="0"/>
              </a:spcAft>
              <a:buClr>
                <a:srgbClr val="000000"/>
              </a:buClr>
              <a:buSzPts val="1600"/>
              <a:buChar char="◆"/>
            </a:pPr>
            <a:r>
              <a:rPr lang="fr" sz="1600"/>
              <a:t>humaines</a:t>
            </a:r>
            <a:endParaRPr sz="1600"/>
          </a:p>
          <a:p>
            <a:pPr marL="914400" lvl="1" indent="-330200" algn="l" rtl="0">
              <a:spcBef>
                <a:spcPts val="0"/>
              </a:spcBef>
              <a:spcAft>
                <a:spcPts val="0"/>
              </a:spcAft>
              <a:buClr>
                <a:srgbClr val="000000"/>
              </a:buClr>
              <a:buSzPts val="1600"/>
              <a:buChar char="◆"/>
            </a:pPr>
            <a:r>
              <a:rPr lang="fr" sz="1600"/>
              <a:t>techniques</a:t>
            </a:r>
            <a:endParaRPr sz="1600"/>
          </a:p>
          <a:p>
            <a:pPr marL="914400" lvl="1" indent="-330200" algn="l" rtl="0">
              <a:spcBef>
                <a:spcPts val="0"/>
              </a:spcBef>
              <a:spcAft>
                <a:spcPts val="0"/>
              </a:spcAft>
              <a:buClr>
                <a:srgbClr val="000000"/>
              </a:buClr>
              <a:buSzPts val="1600"/>
              <a:buChar char="◆"/>
            </a:pPr>
            <a:r>
              <a:rPr lang="fr" sz="1600"/>
              <a:t>financières</a:t>
            </a:r>
            <a:endParaRPr sz="1600">
              <a:solidFill>
                <a:srgbClr val="000000"/>
              </a:solidFill>
            </a:endParaRPr>
          </a:p>
          <a:p>
            <a:pPr marL="457200" lvl="0" indent="-330200" algn="l" rtl="0">
              <a:spcBef>
                <a:spcPts val="0"/>
              </a:spcBef>
              <a:spcAft>
                <a:spcPts val="0"/>
              </a:spcAft>
              <a:buClr>
                <a:srgbClr val="000000"/>
              </a:buClr>
              <a:buSzPts val="1600"/>
              <a:buChar char="➔"/>
            </a:pPr>
            <a:r>
              <a:rPr lang="fr" sz="1600"/>
              <a:t>Présentation de la méthode Agile</a:t>
            </a:r>
            <a:endParaRPr sz="1600"/>
          </a:p>
          <a:p>
            <a:pPr marL="457200" lvl="0" indent="-330200" algn="l" rtl="0">
              <a:spcBef>
                <a:spcPts val="0"/>
              </a:spcBef>
              <a:spcAft>
                <a:spcPts val="0"/>
              </a:spcAft>
              <a:buClr>
                <a:srgbClr val="000000"/>
              </a:buClr>
              <a:buSzPts val="1600"/>
              <a:buChar char="➔"/>
            </a:pPr>
            <a:r>
              <a:rPr lang="fr" sz="1600"/>
              <a:t>Backlog du projet</a:t>
            </a:r>
            <a:endParaRPr sz="1600"/>
          </a:p>
          <a:p>
            <a:pPr marL="457200" lvl="0" indent="-330200" algn="l" rtl="0">
              <a:spcBef>
                <a:spcPts val="0"/>
              </a:spcBef>
              <a:spcAft>
                <a:spcPts val="0"/>
              </a:spcAft>
              <a:buClr>
                <a:srgbClr val="000000"/>
              </a:buClr>
              <a:buSzPts val="1600"/>
              <a:buChar char="➔"/>
            </a:pPr>
            <a:r>
              <a:rPr lang="fr" sz="1600"/>
              <a:t>Plan d’action de mitigation des principaux risques identifiés </a:t>
            </a:r>
            <a:endParaRPr sz="1600"/>
          </a:p>
          <a:p>
            <a:pPr marL="457200" lvl="0" indent="-330200" algn="l" rtl="0">
              <a:spcBef>
                <a:spcPts val="0"/>
              </a:spcBef>
              <a:spcAft>
                <a:spcPts val="0"/>
              </a:spcAft>
              <a:buClr>
                <a:srgbClr val="000000"/>
              </a:buClr>
              <a:buSzPts val="1600"/>
              <a:buChar char="➔"/>
            </a:pPr>
            <a:r>
              <a:rPr lang="fr" sz="1600"/>
              <a:t>Enjeux légaux et éthiques </a:t>
            </a:r>
            <a:endParaRPr sz="1600"/>
          </a:p>
          <a:p>
            <a:pPr marL="0" lvl="0" indent="457200" algn="l" rtl="0">
              <a:spcBef>
                <a:spcPts val="0"/>
              </a:spcBef>
              <a:spcAft>
                <a:spcPts val="0"/>
              </a:spcAft>
              <a:buNone/>
            </a:pPr>
            <a:endParaRPr sz="1600">
              <a:solidFill>
                <a:srgbClr val="000000"/>
              </a:solidFill>
            </a:endParaRPr>
          </a:p>
        </p:txBody>
      </p:sp>
      <p:pic>
        <p:nvPicPr>
          <p:cNvPr id="66" name="Google Shape;66;p14"/>
          <p:cNvPicPr preferRelativeResize="0"/>
          <p:nvPr/>
        </p:nvPicPr>
        <p:blipFill>
          <a:blip r:embed="rId3">
            <a:alphaModFix/>
          </a:blip>
          <a:stretch>
            <a:fillRect/>
          </a:stretch>
        </p:blipFill>
        <p:spPr>
          <a:xfrm>
            <a:off x="7856568" y="4384346"/>
            <a:ext cx="975732" cy="605032"/>
          </a:xfrm>
          <a:prstGeom prst="rect">
            <a:avLst/>
          </a:prstGeom>
          <a:noFill/>
          <a:ln>
            <a:noFill/>
          </a:ln>
        </p:spPr>
      </p:pic>
      <p:sp>
        <p:nvSpPr>
          <p:cNvPr id="67" name="Google Shape;67;p14"/>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sz="1000">
                <a:solidFill>
                  <a:srgbClr val="595959"/>
                </a:solidFill>
              </a:rPr>
              <a:t>2</a:t>
            </a:fld>
            <a:r>
              <a:rPr lang="fr" sz="1000">
                <a:solidFill>
                  <a:srgbClr val="595959"/>
                </a:solidFill>
              </a:rPr>
              <a:t>/</a:t>
            </a:r>
            <a:r>
              <a:rPr lang="fr" sz="1000">
                <a:solidFill>
                  <a:schemeClr val="dk2"/>
                </a:solidFill>
              </a:rPr>
              <a:t>18</a:t>
            </a:r>
            <a:endParaRPr sz="1000">
              <a:solidFill>
                <a:srgbClr val="595959"/>
              </a:solidFill>
            </a:endParaRPr>
          </a:p>
        </p:txBody>
      </p:sp>
      <p:sp>
        <p:nvSpPr>
          <p:cNvPr id="68" name="Google Shape;68;p14"/>
          <p:cNvSpPr txBox="1"/>
          <p:nvPr/>
        </p:nvSpPr>
        <p:spPr>
          <a:xfrm>
            <a:off x="566400" y="357600"/>
            <a:ext cx="8265900" cy="453000"/>
          </a:xfrm>
          <a:prstGeom prst="rect">
            <a:avLst/>
          </a:prstGeom>
          <a:solidFill>
            <a:srgbClr val="EEEEEE"/>
          </a:solidFill>
          <a:ln>
            <a:noFill/>
          </a:ln>
        </p:spPr>
        <p:txBody>
          <a:bodyPr spcFirstLastPara="1" wrap="square" lIns="91425" tIns="91425" rIns="91425" bIns="91425" anchor="ctr" anchorCtr="0">
            <a:noAutofit/>
          </a:bodyPr>
          <a:lstStyle/>
          <a:p>
            <a:pPr marL="457200" lvl="0" indent="0" algn="ctr" rtl="0">
              <a:spcBef>
                <a:spcPts val="0"/>
              </a:spcBef>
              <a:spcAft>
                <a:spcPts val="0"/>
              </a:spcAft>
              <a:buNone/>
            </a:pPr>
            <a:r>
              <a:rPr lang="fr" sz="1600">
                <a:solidFill>
                  <a:schemeClr val="dk1"/>
                </a:solidFill>
              </a:rPr>
              <a:t>Sommaire</a:t>
            </a:r>
            <a:endParaRPr sz="2500">
              <a:solidFill>
                <a:srgbClr val="00000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p:nvPr/>
        </p:nvSpPr>
        <p:spPr>
          <a:xfrm>
            <a:off x="566400" y="357600"/>
            <a:ext cx="8265900" cy="453000"/>
          </a:xfrm>
          <a:prstGeom prst="rect">
            <a:avLst/>
          </a:prstGeom>
          <a:solidFill>
            <a:srgbClr val="EEEEEE"/>
          </a:solidFill>
          <a:ln>
            <a:noFill/>
          </a:ln>
        </p:spPr>
        <p:txBody>
          <a:bodyPr spcFirstLastPara="1" wrap="square" lIns="91425" tIns="91425" rIns="91425" bIns="91425" anchor="ctr" anchorCtr="0">
            <a:noAutofit/>
          </a:bodyPr>
          <a:lstStyle/>
          <a:p>
            <a:pPr marL="457200" lvl="0" indent="0" algn="ctr" rtl="0">
              <a:spcBef>
                <a:spcPts val="0"/>
              </a:spcBef>
              <a:spcAft>
                <a:spcPts val="0"/>
              </a:spcAft>
              <a:buNone/>
            </a:pPr>
            <a:r>
              <a:rPr lang="fr" sz="1600">
                <a:solidFill>
                  <a:schemeClr val="dk1"/>
                </a:solidFill>
              </a:rPr>
              <a:t>Résumé du projet</a:t>
            </a:r>
            <a:endParaRPr sz="2500">
              <a:solidFill>
                <a:srgbClr val="000000"/>
              </a:solidFill>
            </a:endParaRPr>
          </a:p>
        </p:txBody>
      </p:sp>
      <p:sp>
        <p:nvSpPr>
          <p:cNvPr id="74" name="Google Shape;74;p15"/>
          <p:cNvSpPr txBox="1"/>
          <p:nvPr/>
        </p:nvSpPr>
        <p:spPr>
          <a:xfrm>
            <a:off x="566400" y="960438"/>
            <a:ext cx="6597000" cy="888900"/>
          </a:xfrm>
          <a:prstGeom prst="rect">
            <a:avLst/>
          </a:prstGeom>
          <a:noFill/>
          <a:ln>
            <a:noFill/>
          </a:ln>
        </p:spPr>
        <p:txBody>
          <a:bodyPr spcFirstLastPara="1" wrap="square" lIns="91425" tIns="91425" rIns="91425" bIns="91425" anchor="t" anchorCtr="0">
            <a:noAutofit/>
          </a:bodyPr>
          <a:lstStyle/>
          <a:p>
            <a:pPr marL="0" lvl="0" indent="0" algn="just" rtl="0">
              <a:lnSpc>
                <a:spcPct val="95000"/>
              </a:lnSpc>
              <a:spcBef>
                <a:spcPts val="1200"/>
              </a:spcBef>
              <a:spcAft>
                <a:spcPts val="0"/>
              </a:spcAft>
              <a:buNone/>
            </a:pPr>
            <a:r>
              <a:rPr lang="fr" sz="1100" b="1">
                <a:solidFill>
                  <a:srgbClr val="271A38"/>
                </a:solidFill>
              </a:rPr>
              <a:t>Exposé du problème :</a:t>
            </a:r>
            <a:r>
              <a:rPr lang="fr" sz="1100">
                <a:solidFill>
                  <a:srgbClr val="271A38"/>
                </a:solidFill>
              </a:rPr>
              <a:t> De nombreux sites de vente en ligne proposent une grande quantité de produits, ce qui rend difficile pour les utilisateurs de trouver ce qu'ils recherchent. Un système de recommandation personnalisé peut aider les utilisateurs à découvrir de nouveaux produits qui correspondent à leur style personnel et à leurs préférences.</a:t>
            </a:r>
            <a:endParaRPr sz="1100">
              <a:solidFill>
                <a:srgbClr val="271A38"/>
              </a:solidFill>
            </a:endParaRPr>
          </a:p>
          <a:p>
            <a:pPr marL="0" lvl="0" indent="0" algn="just" rtl="0">
              <a:lnSpc>
                <a:spcPct val="95000"/>
              </a:lnSpc>
              <a:spcBef>
                <a:spcPts val="1200"/>
              </a:spcBef>
              <a:spcAft>
                <a:spcPts val="0"/>
              </a:spcAft>
              <a:buNone/>
            </a:pPr>
            <a:endParaRPr sz="1200">
              <a:solidFill>
                <a:srgbClr val="271A38"/>
              </a:solidFill>
            </a:endParaRPr>
          </a:p>
          <a:p>
            <a:pPr marL="0" lvl="0" indent="0" algn="just" rtl="0">
              <a:lnSpc>
                <a:spcPct val="95000"/>
              </a:lnSpc>
              <a:spcBef>
                <a:spcPts val="1200"/>
              </a:spcBef>
              <a:spcAft>
                <a:spcPts val="0"/>
              </a:spcAft>
              <a:buNone/>
            </a:pPr>
            <a:endParaRPr sz="1200">
              <a:solidFill>
                <a:srgbClr val="271A38"/>
              </a:solidFill>
            </a:endParaRPr>
          </a:p>
          <a:p>
            <a:pPr marL="0" lvl="0" indent="0" algn="just" rtl="0">
              <a:lnSpc>
                <a:spcPct val="95000"/>
              </a:lnSpc>
              <a:spcBef>
                <a:spcPts val="1200"/>
              </a:spcBef>
              <a:spcAft>
                <a:spcPts val="0"/>
              </a:spcAft>
              <a:buNone/>
            </a:pPr>
            <a:endParaRPr sz="1200">
              <a:solidFill>
                <a:srgbClr val="271A38"/>
              </a:solidFill>
            </a:endParaRPr>
          </a:p>
          <a:p>
            <a:pPr marL="0" lvl="0" indent="0" algn="just" rtl="0">
              <a:lnSpc>
                <a:spcPct val="115000"/>
              </a:lnSpc>
              <a:spcBef>
                <a:spcPts val="1200"/>
              </a:spcBef>
              <a:spcAft>
                <a:spcPts val="0"/>
              </a:spcAft>
              <a:buNone/>
            </a:pPr>
            <a:endParaRPr sz="1200" b="1">
              <a:solidFill>
                <a:srgbClr val="271A38"/>
              </a:solidFill>
            </a:endParaRPr>
          </a:p>
          <a:p>
            <a:pPr marL="0" lvl="0" indent="0" algn="just" rtl="0">
              <a:lnSpc>
                <a:spcPct val="115000"/>
              </a:lnSpc>
              <a:spcBef>
                <a:spcPts val="0"/>
              </a:spcBef>
              <a:spcAft>
                <a:spcPts val="0"/>
              </a:spcAft>
              <a:buNone/>
            </a:pPr>
            <a:endParaRPr sz="1200" b="1">
              <a:solidFill>
                <a:srgbClr val="271A38"/>
              </a:solidFill>
            </a:endParaRPr>
          </a:p>
          <a:p>
            <a:pPr marL="0" lvl="0" indent="0" algn="just" rtl="0">
              <a:lnSpc>
                <a:spcPct val="115000"/>
              </a:lnSpc>
              <a:spcBef>
                <a:spcPts val="0"/>
              </a:spcBef>
              <a:spcAft>
                <a:spcPts val="0"/>
              </a:spcAft>
              <a:buNone/>
            </a:pPr>
            <a:endParaRPr sz="1200">
              <a:solidFill>
                <a:srgbClr val="271A38"/>
              </a:solidFill>
            </a:endParaRPr>
          </a:p>
        </p:txBody>
      </p:sp>
      <p:pic>
        <p:nvPicPr>
          <p:cNvPr id="75" name="Google Shape;75;p15"/>
          <p:cNvPicPr preferRelativeResize="0"/>
          <p:nvPr/>
        </p:nvPicPr>
        <p:blipFill>
          <a:blip r:embed="rId3">
            <a:alphaModFix/>
          </a:blip>
          <a:stretch>
            <a:fillRect/>
          </a:stretch>
        </p:blipFill>
        <p:spPr>
          <a:xfrm>
            <a:off x="7856568" y="4384346"/>
            <a:ext cx="975732" cy="605032"/>
          </a:xfrm>
          <a:prstGeom prst="rect">
            <a:avLst/>
          </a:prstGeom>
          <a:noFill/>
          <a:ln>
            <a:noFill/>
          </a:ln>
        </p:spPr>
      </p:pic>
      <p:sp>
        <p:nvSpPr>
          <p:cNvPr id="76" name="Google Shape;76;p15"/>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sz="1000">
                <a:solidFill>
                  <a:srgbClr val="595959"/>
                </a:solidFill>
              </a:rPr>
              <a:t>3</a:t>
            </a:fld>
            <a:r>
              <a:rPr lang="fr" sz="1000">
                <a:solidFill>
                  <a:srgbClr val="595959"/>
                </a:solidFill>
              </a:rPr>
              <a:t>/</a:t>
            </a:r>
            <a:r>
              <a:rPr lang="fr" sz="1000">
                <a:solidFill>
                  <a:schemeClr val="dk2"/>
                </a:solidFill>
              </a:rPr>
              <a:t>18</a:t>
            </a:r>
            <a:endParaRPr sz="1000">
              <a:solidFill>
                <a:srgbClr val="595959"/>
              </a:solidFill>
            </a:endParaRPr>
          </a:p>
        </p:txBody>
      </p:sp>
      <p:pic>
        <p:nvPicPr>
          <p:cNvPr id="77" name="Google Shape;77;p15"/>
          <p:cNvPicPr preferRelativeResize="0"/>
          <p:nvPr/>
        </p:nvPicPr>
        <p:blipFill>
          <a:blip r:embed="rId4">
            <a:alphaModFix/>
          </a:blip>
          <a:stretch>
            <a:fillRect/>
          </a:stretch>
        </p:blipFill>
        <p:spPr>
          <a:xfrm>
            <a:off x="7286975" y="960450"/>
            <a:ext cx="1545326" cy="1417600"/>
          </a:xfrm>
          <a:prstGeom prst="rect">
            <a:avLst/>
          </a:prstGeom>
          <a:noFill/>
          <a:ln>
            <a:noFill/>
          </a:ln>
        </p:spPr>
      </p:pic>
      <p:pic>
        <p:nvPicPr>
          <p:cNvPr id="78" name="Google Shape;78;p15"/>
          <p:cNvPicPr preferRelativeResize="0"/>
          <p:nvPr/>
        </p:nvPicPr>
        <p:blipFill>
          <a:blip r:embed="rId5">
            <a:alphaModFix/>
          </a:blip>
          <a:stretch>
            <a:fillRect/>
          </a:stretch>
        </p:blipFill>
        <p:spPr>
          <a:xfrm>
            <a:off x="161400" y="3043100"/>
            <a:ext cx="1488100" cy="1298775"/>
          </a:xfrm>
          <a:prstGeom prst="rect">
            <a:avLst/>
          </a:prstGeom>
          <a:noFill/>
          <a:ln>
            <a:noFill/>
          </a:ln>
        </p:spPr>
      </p:pic>
      <p:pic>
        <p:nvPicPr>
          <p:cNvPr id="79" name="Google Shape;79;p15"/>
          <p:cNvPicPr preferRelativeResize="0"/>
          <p:nvPr/>
        </p:nvPicPr>
        <p:blipFill>
          <a:blip r:embed="rId6">
            <a:alphaModFix/>
          </a:blip>
          <a:stretch>
            <a:fillRect/>
          </a:stretch>
        </p:blipFill>
        <p:spPr>
          <a:xfrm>
            <a:off x="4935500" y="3575588"/>
            <a:ext cx="1221350" cy="1221376"/>
          </a:xfrm>
          <a:prstGeom prst="rect">
            <a:avLst/>
          </a:prstGeom>
          <a:noFill/>
          <a:ln>
            <a:noFill/>
          </a:ln>
        </p:spPr>
      </p:pic>
      <p:sp>
        <p:nvSpPr>
          <p:cNvPr id="80" name="Google Shape;80;p15"/>
          <p:cNvSpPr txBox="1"/>
          <p:nvPr/>
        </p:nvSpPr>
        <p:spPr>
          <a:xfrm>
            <a:off x="7088700" y="2401225"/>
            <a:ext cx="2055300" cy="431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800"/>
              <a:t>difficile de trouver une article qui nous correspondait</a:t>
            </a:r>
            <a:endParaRPr sz="800"/>
          </a:p>
        </p:txBody>
      </p:sp>
      <p:sp>
        <p:nvSpPr>
          <p:cNvPr id="81" name="Google Shape;81;p15"/>
          <p:cNvSpPr txBox="1"/>
          <p:nvPr/>
        </p:nvSpPr>
        <p:spPr>
          <a:xfrm>
            <a:off x="200901" y="3849275"/>
            <a:ext cx="140910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000" b="1">
                <a:solidFill>
                  <a:schemeClr val="dk1"/>
                </a:solidFill>
                <a:highlight>
                  <a:schemeClr val="accent6"/>
                </a:highlight>
              </a:rPr>
              <a:t>prends une photo de son article préférée</a:t>
            </a:r>
            <a:endParaRPr sz="1000" b="1">
              <a:solidFill>
                <a:schemeClr val="dk1"/>
              </a:solidFill>
              <a:highlight>
                <a:schemeClr val="accent6"/>
              </a:highlight>
            </a:endParaRPr>
          </a:p>
        </p:txBody>
      </p:sp>
      <p:sp>
        <p:nvSpPr>
          <p:cNvPr id="82" name="Google Shape;82;p15"/>
          <p:cNvSpPr txBox="1"/>
          <p:nvPr/>
        </p:nvSpPr>
        <p:spPr>
          <a:xfrm>
            <a:off x="566400" y="1879813"/>
            <a:ext cx="6597000" cy="1132800"/>
          </a:xfrm>
          <a:prstGeom prst="rect">
            <a:avLst/>
          </a:prstGeom>
          <a:noFill/>
          <a:ln>
            <a:noFill/>
          </a:ln>
        </p:spPr>
        <p:txBody>
          <a:bodyPr spcFirstLastPara="1" wrap="square" lIns="91425" tIns="91425" rIns="91425" bIns="91425" anchor="t" anchorCtr="0">
            <a:spAutoFit/>
          </a:bodyPr>
          <a:lstStyle/>
          <a:p>
            <a:pPr marL="0" lvl="0" indent="0" algn="just" rtl="0">
              <a:lnSpc>
                <a:spcPct val="115000"/>
              </a:lnSpc>
              <a:spcBef>
                <a:spcPts val="0"/>
              </a:spcBef>
              <a:spcAft>
                <a:spcPts val="0"/>
              </a:spcAft>
              <a:buNone/>
            </a:pPr>
            <a:r>
              <a:rPr lang="fr" sz="1100" b="1">
                <a:solidFill>
                  <a:srgbClr val="271A38"/>
                </a:solidFill>
              </a:rPr>
              <a:t>Solution : </a:t>
            </a:r>
            <a:r>
              <a:rPr lang="fr" sz="1100">
                <a:solidFill>
                  <a:srgbClr val="271A38"/>
                </a:solidFill>
              </a:rPr>
              <a:t>Notre projet vise à construire un système de recommandation qui combine le filtrage collaboratif et le filtrage basé sur le contenu pour faire des recommandations de produits personnalisées aux utilisateurs. En analysant le profil d’utilisateur, l'historique d'achat et de navigation des utilisateurs et leurs photos de style personnel, le système peut recommander des produits qui correspondent à leurs préférences.</a:t>
            </a:r>
            <a:endParaRPr sz="1300"/>
          </a:p>
        </p:txBody>
      </p:sp>
      <p:sp>
        <p:nvSpPr>
          <p:cNvPr id="83" name="Google Shape;83;p15"/>
          <p:cNvSpPr txBox="1"/>
          <p:nvPr/>
        </p:nvSpPr>
        <p:spPr>
          <a:xfrm>
            <a:off x="4881075" y="4261525"/>
            <a:ext cx="1330200" cy="523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100">
                <a:highlight>
                  <a:schemeClr val="accent6"/>
                </a:highlight>
              </a:rPr>
              <a:t>avoir une recommandation</a:t>
            </a:r>
            <a:endParaRPr sz="1100">
              <a:highlight>
                <a:schemeClr val="accent6"/>
              </a:highlight>
            </a:endParaRPr>
          </a:p>
        </p:txBody>
      </p:sp>
      <p:pic>
        <p:nvPicPr>
          <p:cNvPr id="84" name="Google Shape;84;p15"/>
          <p:cNvPicPr preferRelativeResize="0"/>
          <p:nvPr/>
        </p:nvPicPr>
        <p:blipFill>
          <a:blip r:embed="rId7">
            <a:alphaModFix/>
          </a:blip>
          <a:stretch>
            <a:fillRect/>
          </a:stretch>
        </p:blipFill>
        <p:spPr>
          <a:xfrm>
            <a:off x="2619975" y="3594926"/>
            <a:ext cx="1702100" cy="1182691"/>
          </a:xfrm>
          <a:prstGeom prst="rect">
            <a:avLst/>
          </a:prstGeom>
          <a:noFill/>
          <a:ln>
            <a:noFill/>
          </a:ln>
        </p:spPr>
      </p:pic>
      <p:sp>
        <p:nvSpPr>
          <p:cNvPr id="85" name="Google Shape;85;p15"/>
          <p:cNvSpPr txBox="1"/>
          <p:nvPr/>
        </p:nvSpPr>
        <p:spPr>
          <a:xfrm>
            <a:off x="146700" y="4370450"/>
            <a:ext cx="1574700" cy="369300"/>
          </a:xfrm>
          <a:prstGeom prst="rect">
            <a:avLst/>
          </a:prstGeom>
          <a:noFill/>
          <a:ln>
            <a:noFill/>
          </a:ln>
        </p:spPr>
        <p:txBody>
          <a:bodyPr spcFirstLastPara="1" wrap="square" lIns="91425" tIns="91425" rIns="91425" bIns="91425" anchor="t" anchorCtr="0">
            <a:spAutoFit/>
          </a:bodyPr>
          <a:lstStyle/>
          <a:p>
            <a:pPr marL="0" lvl="0" indent="0" algn="just" rtl="0">
              <a:lnSpc>
                <a:spcPct val="115000"/>
              </a:lnSpc>
              <a:spcBef>
                <a:spcPts val="0"/>
              </a:spcBef>
              <a:spcAft>
                <a:spcPts val="0"/>
              </a:spcAft>
              <a:buNone/>
            </a:pPr>
            <a:r>
              <a:rPr lang="fr" sz="1200">
                <a:solidFill>
                  <a:srgbClr val="271A38"/>
                </a:solidFill>
              </a:rPr>
              <a:t>historique d'achat</a:t>
            </a:r>
            <a:endParaRPr/>
          </a:p>
        </p:txBody>
      </p:sp>
      <p:sp>
        <p:nvSpPr>
          <p:cNvPr id="86" name="Google Shape;86;p15"/>
          <p:cNvSpPr txBox="1"/>
          <p:nvPr/>
        </p:nvSpPr>
        <p:spPr>
          <a:xfrm>
            <a:off x="161400" y="4675375"/>
            <a:ext cx="1545300" cy="369300"/>
          </a:xfrm>
          <a:prstGeom prst="rect">
            <a:avLst/>
          </a:prstGeom>
          <a:noFill/>
          <a:ln>
            <a:noFill/>
          </a:ln>
        </p:spPr>
        <p:txBody>
          <a:bodyPr spcFirstLastPara="1" wrap="square" lIns="91425" tIns="91425" rIns="91425" bIns="91425" anchor="t" anchorCtr="0">
            <a:spAutoFit/>
          </a:bodyPr>
          <a:lstStyle/>
          <a:p>
            <a:pPr marL="0" lvl="0" indent="0" algn="just" rtl="0">
              <a:lnSpc>
                <a:spcPct val="115000"/>
              </a:lnSpc>
              <a:spcBef>
                <a:spcPts val="0"/>
              </a:spcBef>
              <a:spcAft>
                <a:spcPts val="0"/>
              </a:spcAft>
              <a:buNone/>
            </a:pPr>
            <a:r>
              <a:rPr lang="fr" sz="1200">
                <a:solidFill>
                  <a:srgbClr val="271A38"/>
                </a:solidFill>
              </a:rPr>
              <a:t>profil d’utilisateur</a:t>
            </a:r>
            <a:endParaRPr/>
          </a:p>
        </p:txBody>
      </p:sp>
      <p:cxnSp>
        <p:nvCxnSpPr>
          <p:cNvPr id="87" name="Google Shape;87;p15"/>
          <p:cNvCxnSpPr>
            <a:stCxn id="78" idx="3"/>
            <a:endCxn id="84" idx="1"/>
          </p:cNvCxnSpPr>
          <p:nvPr/>
        </p:nvCxnSpPr>
        <p:spPr>
          <a:xfrm>
            <a:off x="1649500" y="3692488"/>
            <a:ext cx="970500" cy="493800"/>
          </a:xfrm>
          <a:prstGeom prst="straightConnector1">
            <a:avLst/>
          </a:prstGeom>
          <a:noFill/>
          <a:ln w="9525" cap="flat" cmpd="sng">
            <a:solidFill>
              <a:schemeClr val="dk2"/>
            </a:solidFill>
            <a:prstDash val="solid"/>
            <a:round/>
            <a:headEnd type="none" w="med" len="med"/>
            <a:tailEnd type="triangle" w="med" len="med"/>
          </a:ln>
        </p:spPr>
      </p:cxnSp>
      <p:cxnSp>
        <p:nvCxnSpPr>
          <p:cNvPr id="88" name="Google Shape;88;p15"/>
          <p:cNvCxnSpPr>
            <a:stCxn id="85" idx="3"/>
            <a:endCxn id="84" idx="1"/>
          </p:cNvCxnSpPr>
          <p:nvPr/>
        </p:nvCxnSpPr>
        <p:spPr>
          <a:xfrm rot="10800000" flipH="1">
            <a:off x="1721400" y="4186400"/>
            <a:ext cx="898500" cy="368700"/>
          </a:xfrm>
          <a:prstGeom prst="straightConnector1">
            <a:avLst/>
          </a:prstGeom>
          <a:noFill/>
          <a:ln w="9525" cap="flat" cmpd="sng">
            <a:solidFill>
              <a:schemeClr val="dk2"/>
            </a:solidFill>
            <a:prstDash val="solid"/>
            <a:round/>
            <a:headEnd type="none" w="med" len="med"/>
            <a:tailEnd type="triangle" w="med" len="med"/>
          </a:ln>
        </p:spPr>
      </p:cxnSp>
      <p:cxnSp>
        <p:nvCxnSpPr>
          <p:cNvPr id="89" name="Google Shape;89;p15"/>
          <p:cNvCxnSpPr>
            <a:stCxn id="86" idx="3"/>
            <a:endCxn id="84" idx="1"/>
          </p:cNvCxnSpPr>
          <p:nvPr/>
        </p:nvCxnSpPr>
        <p:spPr>
          <a:xfrm rot="10800000" flipH="1">
            <a:off x="1706700" y="4186225"/>
            <a:ext cx="913200" cy="673800"/>
          </a:xfrm>
          <a:prstGeom prst="straightConnector1">
            <a:avLst/>
          </a:prstGeom>
          <a:noFill/>
          <a:ln w="9525" cap="flat" cmpd="sng">
            <a:solidFill>
              <a:schemeClr val="dk2"/>
            </a:solidFill>
            <a:prstDash val="solid"/>
            <a:round/>
            <a:headEnd type="none" w="med" len="med"/>
            <a:tailEnd type="triangle" w="med" len="med"/>
          </a:ln>
        </p:spPr>
      </p:cxnSp>
      <p:cxnSp>
        <p:nvCxnSpPr>
          <p:cNvPr id="90" name="Google Shape;90;p15"/>
          <p:cNvCxnSpPr>
            <a:stCxn id="84" idx="3"/>
            <a:endCxn id="79" idx="1"/>
          </p:cNvCxnSpPr>
          <p:nvPr/>
        </p:nvCxnSpPr>
        <p:spPr>
          <a:xfrm>
            <a:off x="4322075" y="4186271"/>
            <a:ext cx="613500" cy="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pic>
        <p:nvPicPr>
          <p:cNvPr id="95" name="Google Shape;95;p16"/>
          <p:cNvPicPr preferRelativeResize="0"/>
          <p:nvPr/>
        </p:nvPicPr>
        <p:blipFill>
          <a:blip r:embed="rId3">
            <a:alphaModFix/>
          </a:blip>
          <a:stretch>
            <a:fillRect/>
          </a:stretch>
        </p:blipFill>
        <p:spPr>
          <a:xfrm>
            <a:off x="7856568" y="4384346"/>
            <a:ext cx="975732" cy="605032"/>
          </a:xfrm>
          <a:prstGeom prst="rect">
            <a:avLst/>
          </a:prstGeom>
          <a:noFill/>
          <a:ln>
            <a:noFill/>
          </a:ln>
        </p:spPr>
      </p:pic>
      <p:sp>
        <p:nvSpPr>
          <p:cNvPr id="96" name="Google Shape;96;p16"/>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sz="1000">
                <a:solidFill>
                  <a:srgbClr val="595959"/>
                </a:solidFill>
              </a:rPr>
              <a:t>4</a:t>
            </a:fld>
            <a:r>
              <a:rPr lang="fr" sz="1000">
                <a:solidFill>
                  <a:srgbClr val="595959"/>
                </a:solidFill>
              </a:rPr>
              <a:t>/</a:t>
            </a:r>
            <a:r>
              <a:rPr lang="fr" sz="1000">
                <a:solidFill>
                  <a:schemeClr val="dk2"/>
                </a:solidFill>
              </a:rPr>
              <a:t>18</a:t>
            </a:r>
            <a:endParaRPr sz="1000">
              <a:solidFill>
                <a:srgbClr val="595959"/>
              </a:solidFill>
            </a:endParaRPr>
          </a:p>
        </p:txBody>
      </p:sp>
      <p:sp>
        <p:nvSpPr>
          <p:cNvPr id="97" name="Google Shape;97;p16"/>
          <p:cNvSpPr txBox="1"/>
          <p:nvPr/>
        </p:nvSpPr>
        <p:spPr>
          <a:xfrm>
            <a:off x="566400" y="357600"/>
            <a:ext cx="8265900" cy="453000"/>
          </a:xfrm>
          <a:prstGeom prst="rect">
            <a:avLst/>
          </a:prstGeom>
          <a:solidFill>
            <a:srgbClr val="EEEEEE"/>
          </a:solidFill>
          <a:ln>
            <a:noFill/>
          </a:ln>
        </p:spPr>
        <p:txBody>
          <a:bodyPr spcFirstLastPara="1" wrap="square" lIns="91425" tIns="91425" rIns="91425" bIns="91425" anchor="ctr" anchorCtr="0">
            <a:noAutofit/>
          </a:bodyPr>
          <a:lstStyle/>
          <a:p>
            <a:pPr marL="457200" lvl="0" indent="0" algn="ctr" rtl="0">
              <a:spcBef>
                <a:spcPts val="0"/>
              </a:spcBef>
              <a:spcAft>
                <a:spcPts val="0"/>
              </a:spcAft>
              <a:buNone/>
            </a:pPr>
            <a:r>
              <a:rPr lang="fr" sz="1600">
                <a:solidFill>
                  <a:schemeClr val="dk1"/>
                </a:solidFill>
              </a:rPr>
              <a:t>Objectifs du projet</a:t>
            </a:r>
            <a:endParaRPr sz="2500">
              <a:solidFill>
                <a:srgbClr val="000000"/>
              </a:solidFill>
            </a:endParaRPr>
          </a:p>
        </p:txBody>
      </p:sp>
      <p:sp>
        <p:nvSpPr>
          <p:cNvPr id="98" name="Google Shape;98;p16"/>
          <p:cNvSpPr txBox="1"/>
          <p:nvPr/>
        </p:nvSpPr>
        <p:spPr>
          <a:xfrm>
            <a:off x="1044400" y="987950"/>
            <a:ext cx="6531900" cy="2909997"/>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fr" dirty="0"/>
              <a:t>1. </a:t>
            </a:r>
            <a:r>
              <a:rPr lang="fr" b="1" dirty="0"/>
              <a:t>Améliorer l'expérience des utilisateurs:</a:t>
            </a:r>
            <a:r>
              <a:rPr lang="fr" dirty="0"/>
              <a:t> recommander des produits personnalisés qui correspondent à leurs préférences et à leur style personnel.</a:t>
            </a:r>
            <a:endParaRPr dirty="0"/>
          </a:p>
          <a:p>
            <a:pPr marL="0" lvl="0" indent="0" algn="l" rtl="0">
              <a:lnSpc>
                <a:spcPct val="115000"/>
              </a:lnSpc>
              <a:spcBef>
                <a:spcPts val="0"/>
              </a:spcBef>
              <a:spcAft>
                <a:spcPts val="0"/>
              </a:spcAft>
              <a:buNone/>
            </a:pPr>
            <a:endParaRPr dirty="0"/>
          </a:p>
          <a:p>
            <a:pPr marL="0" lvl="0" indent="0" algn="l" rtl="0">
              <a:lnSpc>
                <a:spcPct val="115000"/>
              </a:lnSpc>
              <a:spcBef>
                <a:spcPts val="0"/>
              </a:spcBef>
              <a:spcAft>
                <a:spcPts val="0"/>
              </a:spcAft>
              <a:buNone/>
            </a:pPr>
            <a:r>
              <a:rPr lang="fr" dirty="0"/>
              <a:t>2. </a:t>
            </a:r>
            <a:r>
              <a:rPr lang="fr" b="1" dirty="0"/>
              <a:t>Augmenter l'engagement et la satisfaction des utilisateurs:</a:t>
            </a:r>
            <a:r>
              <a:rPr lang="fr" dirty="0"/>
              <a:t> fournir des recommandations de produits pertinentes et intéressantes.</a:t>
            </a:r>
            <a:endParaRPr dirty="0"/>
          </a:p>
          <a:p>
            <a:pPr marL="0" lvl="0" indent="0" algn="l" rtl="0">
              <a:lnSpc>
                <a:spcPct val="115000"/>
              </a:lnSpc>
              <a:spcBef>
                <a:spcPts val="0"/>
              </a:spcBef>
              <a:spcAft>
                <a:spcPts val="0"/>
              </a:spcAft>
              <a:buNone/>
            </a:pPr>
            <a:endParaRPr dirty="0"/>
          </a:p>
          <a:p>
            <a:pPr marL="0" lvl="0" indent="0" algn="l" rtl="0">
              <a:lnSpc>
                <a:spcPct val="115000"/>
              </a:lnSpc>
              <a:spcBef>
                <a:spcPts val="0"/>
              </a:spcBef>
              <a:spcAft>
                <a:spcPts val="0"/>
              </a:spcAft>
              <a:buNone/>
            </a:pPr>
            <a:r>
              <a:rPr lang="fr" dirty="0"/>
              <a:t>3. </a:t>
            </a:r>
            <a:r>
              <a:rPr lang="fr" b="1" dirty="0"/>
              <a:t>Stimuler les ventes: </a:t>
            </a:r>
            <a:r>
              <a:rPr lang="fr" dirty="0"/>
              <a:t>promouvez des produits que les utilisateurs sont plus susceptibles d'acheter.</a:t>
            </a:r>
            <a:endParaRPr dirty="0"/>
          </a:p>
          <a:p>
            <a:pPr marL="0" lvl="0" indent="0" algn="l" rtl="0">
              <a:lnSpc>
                <a:spcPct val="115000"/>
              </a:lnSpc>
              <a:spcBef>
                <a:spcPts val="0"/>
              </a:spcBef>
              <a:spcAft>
                <a:spcPts val="0"/>
              </a:spcAft>
              <a:buNone/>
            </a:pPr>
            <a:endParaRPr dirty="0"/>
          </a:p>
          <a:p>
            <a:pPr marL="0" lvl="0" indent="0" algn="l" rtl="0">
              <a:lnSpc>
                <a:spcPct val="115000"/>
              </a:lnSpc>
              <a:spcBef>
                <a:spcPts val="0"/>
              </a:spcBef>
              <a:spcAft>
                <a:spcPts val="0"/>
              </a:spcAft>
              <a:buNone/>
            </a:pPr>
            <a:r>
              <a:rPr lang="fr" dirty="0"/>
              <a:t>4. </a:t>
            </a:r>
            <a:r>
              <a:rPr lang="fr" b="1" dirty="0"/>
              <a:t>Améliorer le système au fil du temps: </a:t>
            </a:r>
            <a:r>
              <a:rPr lang="fr" dirty="0"/>
              <a:t>recueil des commentaires et en affinant continuellement le modèle pour améliorer les performances.</a:t>
            </a:r>
            <a:endParaRPr dirty="0"/>
          </a:p>
        </p:txBody>
      </p:sp>
      <p:pic>
        <p:nvPicPr>
          <p:cNvPr id="99" name="Google Shape;99;p16"/>
          <p:cNvPicPr preferRelativeResize="0"/>
          <p:nvPr/>
        </p:nvPicPr>
        <p:blipFill>
          <a:blip r:embed="rId4">
            <a:alphaModFix/>
          </a:blip>
          <a:stretch>
            <a:fillRect/>
          </a:stretch>
        </p:blipFill>
        <p:spPr>
          <a:xfrm>
            <a:off x="6972974" y="4333562"/>
            <a:ext cx="1016917" cy="7066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17"/>
          <p:cNvSpPr txBox="1"/>
          <p:nvPr/>
        </p:nvSpPr>
        <p:spPr>
          <a:xfrm>
            <a:off x="1018825" y="957075"/>
            <a:ext cx="6756000" cy="31263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fr" dirty="0"/>
              <a:t>1. </a:t>
            </a:r>
            <a:r>
              <a:rPr lang="fr" b="1" dirty="0"/>
              <a:t>Augmentation de l'engagement et de la satisfaction des utilisateurs</a:t>
            </a:r>
            <a:r>
              <a:rPr lang="fr" dirty="0"/>
              <a:t>, ce qui pourrait conduire à une plus grande fidélisation des clients.</a:t>
            </a:r>
            <a:endParaRPr dirty="0"/>
          </a:p>
          <a:p>
            <a:pPr marL="0" lvl="0" indent="0" algn="l" rtl="0">
              <a:lnSpc>
                <a:spcPct val="115000"/>
              </a:lnSpc>
              <a:spcBef>
                <a:spcPts val="0"/>
              </a:spcBef>
              <a:spcAft>
                <a:spcPts val="0"/>
              </a:spcAft>
              <a:buNone/>
            </a:pPr>
            <a:endParaRPr dirty="0"/>
          </a:p>
          <a:p>
            <a:pPr marL="0" lvl="0" indent="0" algn="l" rtl="0">
              <a:lnSpc>
                <a:spcPct val="115000"/>
              </a:lnSpc>
              <a:spcBef>
                <a:spcPts val="0"/>
              </a:spcBef>
              <a:spcAft>
                <a:spcPts val="0"/>
              </a:spcAft>
              <a:buNone/>
            </a:pPr>
            <a:r>
              <a:rPr lang="fr" dirty="0"/>
              <a:t>2. </a:t>
            </a:r>
            <a:r>
              <a:rPr lang="fr" b="1" dirty="0"/>
              <a:t>Augmentation des ventes</a:t>
            </a:r>
            <a:r>
              <a:rPr lang="fr" dirty="0"/>
              <a:t>, car les utilisateurs sont plus susceptibles d'acheter des produits qui leur sont recommandés et qui correspondent à leurs préférences.</a:t>
            </a:r>
            <a:endParaRPr dirty="0"/>
          </a:p>
          <a:p>
            <a:pPr marL="0" lvl="0" indent="0" algn="l" rtl="0">
              <a:lnSpc>
                <a:spcPct val="115000"/>
              </a:lnSpc>
              <a:spcBef>
                <a:spcPts val="0"/>
              </a:spcBef>
              <a:spcAft>
                <a:spcPts val="0"/>
              </a:spcAft>
              <a:buNone/>
            </a:pPr>
            <a:endParaRPr dirty="0"/>
          </a:p>
          <a:p>
            <a:pPr marL="0" lvl="0" indent="0" algn="l" rtl="0">
              <a:lnSpc>
                <a:spcPct val="115000"/>
              </a:lnSpc>
              <a:spcBef>
                <a:spcPts val="0"/>
              </a:spcBef>
              <a:spcAft>
                <a:spcPts val="0"/>
              </a:spcAft>
              <a:buNone/>
            </a:pPr>
            <a:r>
              <a:rPr lang="fr" dirty="0"/>
              <a:t>3. </a:t>
            </a:r>
            <a:r>
              <a:rPr lang="fr" b="1" dirty="0"/>
              <a:t>Une</a:t>
            </a:r>
            <a:r>
              <a:rPr lang="fr" dirty="0"/>
              <a:t> </a:t>
            </a:r>
            <a:r>
              <a:rPr lang="fr" b="1" dirty="0"/>
              <a:t>meilleure compréhension des préférences</a:t>
            </a:r>
            <a:r>
              <a:rPr lang="fr" dirty="0"/>
              <a:t> </a:t>
            </a:r>
            <a:r>
              <a:rPr lang="fr" b="1" dirty="0"/>
              <a:t>et des styles personnels</a:t>
            </a:r>
            <a:r>
              <a:rPr lang="fr" dirty="0"/>
              <a:t> des utilisateurs, ce qui pourrait aider l'entreprise à améliorer ses offres de produits et ses stratégies de marketing.</a:t>
            </a:r>
            <a:endParaRPr dirty="0"/>
          </a:p>
          <a:p>
            <a:pPr marL="0" lvl="0" indent="0" algn="l" rtl="0">
              <a:lnSpc>
                <a:spcPct val="115000"/>
              </a:lnSpc>
              <a:spcBef>
                <a:spcPts val="0"/>
              </a:spcBef>
              <a:spcAft>
                <a:spcPts val="0"/>
              </a:spcAft>
              <a:buNone/>
            </a:pPr>
            <a:endParaRPr dirty="0"/>
          </a:p>
          <a:p>
            <a:pPr marL="0" lvl="0" indent="0" algn="l" rtl="0">
              <a:lnSpc>
                <a:spcPct val="115000"/>
              </a:lnSpc>
              <a:spcBef>
                <a:spcPts val="0"/>
              </a:spcBef>
              <a:spcAft>
                <a:spcPts val="0"/>
              </a:spcAft>
              <a:buNone/>
            </a:pPr>
            <a:r>
              <a:rPr lang="fr" dirty="0"/>
              <a:t>4. </a:t>
            </a:r>
            <a:r>
              <a:rPr lang="fr" b="1" dirty="0"/>
              <a:t>Une meilleure compréhension du comportement des clients</a:t>
            </a:r>
            <a:r>
              <a:rPr lang="fr" dirty="0"/>
              <a:t>, ce qui peut aider l'entreprise à améliorer le service à la clientèle et à personnaliser les offres.</a:t>
            </a:r>
            <a:endParaRPr dirty="0"/>
          </a:p>
        </p:txBody>
      </p:sp>
      <p:sp>
        <p:nvSpPr>
          <p:cNvPr id="105" name="Google Shape;105;p17"/>
          <p:cNvSpPr txBox="1"/>
          <p:nvPr/>
        </p:nvSpPr>
        <p:spPr>
          <a:xfrm>
            <a:off x="566400" y="357600"/>
            <a:ext cx="8265900" cy="453000"/>
          </a:xfrm>
          <a:prstGeom prst="rect">
            <a:avLst/>
          </a:prstGeom>
          <a:solidFill>
            <a:srgbClr val="EEEEEE"/>
          </a:solidFill>
          <a:ln>
            <a:noFill/>
          </a:ln>
        </p:spPr>
        <p:txBody>
          <a:bodyPr spcFirstLastPara="1" wrap="square" lIns="91425" tIns="91425" rIns="91425" bIns="91425" anchor="ctr" anchorCtr="0">
            <a:noAutofit/>
          </a:bodyPr>
          <a:lstStyle/>
          <a:p>
            <a:pPr marL="457200" lvl="0" indent="0" algn="ctr" rtl="0">
              <a:spcBef>
                <a:spcPts val="0"/>
              </a:spcBef>
              <a:spcAft>
                <a:spcPts val="0"/>
              </a:spcAft>
              <a:buNone/>
            </a:pPr>
            <a:r>
              <a:rPr lang="fr" sz="1600">
                <a:solidFill>
                  <a:schemeClr val="dk1"/>
                </a:solidFill>
              </a:rPr>
              <a:t>Les gains attendu du projet</a:t>
            </a:r>
            <a:endParaRPr sz="2500">
              <a:solidFill>
                <a:srgbClr val="000000"/>
              </a:solidFill>
            </a:endParaRPr>
          </a:p>
        </p:txBody>
      </p:sp>
      <p:pic>
        <p:nvPicPr>
          <p:cNvPr id="106" name="Google Shape;106;p17"/>
          <p:cNvPicPr preferRelativeResize="0"/>
          <p:nvPr/>
        </p:nvPicPr>
        <p:blipFill>
          <a:blip r:embed="rId3">
            <a:alphaModFix/>
          </a:blip>
          <a:stretch>
            <a:fillRect/>
          </a:stretch>
        </p:blipFill>
        <p:spPr>
          <a:xfrm>
            <a:off x="7856568" y="4384346"/>
            <a:ext cx="975732" cy="605032"/>
          </a:xfrm>
          <a:prstGeom prst="rect">
            <a:avLst/>
          </a:prstGeom>
          <a:noFill/>
          <a:ln>
            <a:noFill/>
          </a:ln>
        </p:spPr>
      </p:pic>
      <p:sp>
        <p:nvSpPr>
          <p:cNvPr id="107" name="Google Shape;107;p17"/>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sz="1000">
                <a:solidFill>
                  <a:srgbClr val="595959"/>
                </a:solidFill>
              </a:rPr>
              <a:t>5</a:t>
            </a:fld>
            <a:r>
              <a:rPr lang="fr" sz="1000">
                <a:solidFill>
                  <a:srgbClr val="595959"/>
                </a:solidFill>
              </a:rPr>
              <a:t>/</a:t>
            </a:r>
            <a:r>
              <a:rPr lang="fr" sz="1000">
                <a:solidFill>
                  <a:schemeClr val="dk2"/>
                </a:solidFill>
              </a:rPr>
              <a:t>18</a:t>
            </a:r>
            <a:endParaRPr sz="1000">
              <a:solidFill>
                <a:srgbClr val="595959"/>
              </a:solidFill>
            </a:endParaRPr>
          </a:p>
        </p:txBody>
      </p:sp>
      <p:pic>
        <p:nvPicPr>
          <p:cNvPr id="108" name="Google Shape;108;p17"/>
          <p:cNvPicPr preferRelativeResize="0"/>
          <p:nvPr/>
        </p:nvPicPr>
        <p:blipFill>
          <a:blip r:embed="rId4">
            <a:alphaModFix/>
          </a:blip>
          <a:stretch>
            <a:fillRect/>
          </a:stretch>
        </p:blipFill>
        <p:spPr>
          <a:xfrm>
            <a:off x="6972974" y="4333562"/>
            <a:ext cx="1016917" cy="7066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18"/>
          <p:cNvSpPr txBox="1"/>
          <p:nvPr/>
        </p:nvSpPr>
        <p:spPr>
          <a:xfrm>
            <a:off x="566400" y="357600"/>
            <a:ext cx="8265900" cy="453000"/>
          </a:xfrm>
          <a:prstGeom prst="rect">
            <a:avLst/>
          </a:prstGeom>
          <a:solidFill>
            <a:srgbClr val="EEEEEE"/>
          </a:solidFill>
          <a:ln>
            <a:noFill/>
          </a:ln>
        </p:spPr>
        <p:txBody>
          <a:bodyPr spcFirstLastPara="1" wrap="square" lIns="91425" tIns="91425" rIns="91425" bIns="91425" anchor="ctr" anchorCtr="0">
            <a:noAutofit/>
          </a:bodyPr>
          <a:lstStyle/>
          <a:p>
            <a:pPr marL="457200" lvl="0" indent="0" algn="ctr" rtl="0">
              <a:spcBef>
                <a:spcPts val="0"/>
              </a:spcBef>
              <a:spcAft>
                <a:spcPts val="0"/>
              </a:spcAft>
              <a:buNone/>
            </a:pPr>
            <a:r>
              <a:rPr lang="fr" sz="1600" dirty="0">
                <a:solidFill>
                  <a:schemeClr val="dk1"/>
                </a:solidFill>
              </a:rPr>
              <a:t>Identification des ressources humaines</a:t>
            </a:r>
            <a:endParaRPr sz="2500" dirty="0">
              <a:solidFill>
                <a:srgbClr val="000000"/>
              </a:solidFill>
            </a:endParaRPr>
          </a:p>
        </p:txBody>
      </p:sp>
      <p:pic>
        <p:nvPicPr>
          <p:cNvPr id="114" name="Google Shape;114;p18"/>
          <p:cNvPicPr preferRelativeResize="0"/>
          <p:nvPr/>
        </p:nvPicPr>
        <p:blipFill>
          <a:blip r:embed="rId3">
            <a:alphaModFix/>
          </a:blip>
          <a:stretch>
            <a:fillRect/>
          </a:stretch>
        </p:blipFill>
        <p:spPr>
          <a:xfrm>
            <a:off x="7856568" y="4384346"/>
            <a:ext cx="975732" cy="605032"/>
          </a:xfrm>
          <a:prstGeom prst="rect">
            <a:avLst/>
          </a:prstGeom>
          <a:noFill/>
          <a:ln>
            <a:noFill/>
          </a:ln>
        </p:spPr>
      </p:pic>
      <p:sp>
        <p:nvSpPr>
          <p:cNvPr id="115" name="Google Shape;115;p18"/>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sz="1000">
                <a:solidFill>
                  <a:srgbClr val="595959"/>
                </a:solidFill>
              </a:rPr>
              <a:t>6</a:t>
            </a:fld>
            <a:r>
              <a:rPr lang="fr" sz="1000">
                <a:solidFill>
                  <a:srgbClr val="595959"/>
                </a:solidFill>
              </a:rPr>
              <a:t>/</a:t>
            </a:r>
            <a:r>
              <a:rPr lang="fr" sz="1000">
                <a:solidFill>
                  <a:schemeClr val="dk2"/>
                </a:solidFill>
              </a:rPr>
              <a:t>18</a:t>
            </a:r>
            <a:endParaRPr sz="1000">
              <a:solidFill>
                <a:srgbClr val="595959"/>
              </a:solidFill>
            </a:endParaRPr>
          </a:p>
        </p:txBody>
      </p:sp>
      <p:pic>
        <p:nvPicPr>
          <p:cNvPr id="116" name="Google Shape;116;p18"/>
          <p:cNvPicPr preferRelativeResize="0"/>
          <p:nvPr/>
        </p:nvPicPr>
        <p:blipFill>
          <a:blip r:embed="rId4">
            <a:alphaModFix/>
          </a:blip>
          <a:stretch>
            <a:fillRect/>
          </a:stretch>
        </p:blipFill>
        <p:spPr>
          <a:xfrm>
            <a:off x="6972974" y="4333562"/>
            <a:ext cx="1016917" cy="706600"/>
          </a:xfrm>
          <a:prstGeom prst="rect">
            <a:avLst/>
          </a:prstGeom>
          <a:noFill/>
          <a:ln>
            <a:noFill/>
          </a:ln>
        </p:spPr>
      </p:pic>
      <p:graphicFrame>
        <p:nvGraphicFramePr>
          <p:cNvPr id="14" name="Objet 13">
            <a:extLst>
              <a:ext uri="{FF2B5EF4-FFF2-40B4-BE49-F238E27FC236}">
                <a16:creationId xmlns:a16="http://schemas.microsoft.com/office/drawing/2014/main" id="{53F78DED-DDDF-4296-C89F-7EDD885CF2EC}"/>
              </a:ext>
            </a:extLst>
          </p:cNvPr>
          <p:cNvGraphicFramePr>
            <a:graphicFrameLocks noChangeAspect="1"/>
          </p:cNvGraphicFramePr>
          <p:nvPr>
            <p:extLst>
              <p:ext uri="{D42A27DB-BD31-4B8C-83A1-F6EECF244321}">
                <p14:modId xmlns:p14="http://schemas.microsoft.com/office/powerpoint/2010/main" val="2750537265"/>
              </p:ext>
            </p:extLst>
          </p:nvPr>
        </p:nvGraphicFramePr>
        <p:xfrm>
          <a:off x="566400" y="983501"/>
          <a:ext cx="8264546" cy="1457774"/>
        </p:xfrm>
        <a:graphic>
          <a:graphicData uri="http://schemas.openxmlformats.org/presentationml/2006/ole">
            <mc:AlternateContent xmlns:mc="http://schemas.openxmlformats.org/markup-compatibility/2006">
              <mc:Choice xmlns:v="urn:schemas-microsoft-com:vml" Requires="v">
                <p:oleObj name="Feuille de calcul" r:id="rId5" imgW="30010100" imgH="5295900" progId="Excel.Sheet.12">
                  <p:embed/>
                </p:oleObj>
              </mc:Choice>
              <mc:Fallback>
                <p:oleObj name="Feuille de calcul" r:id="rId5" imgW="30010100" imgH="5295900" progId="Excel.Sheet.12">
                  <p:embed/>
                  <p:pic>
                    <p:nvPicPr>
                      <p:cNvPr id="0" name=""/>
                      <p:cNvPicPr/>
                      <p:nvPr/>
                    </p:nvPicPr>
                    <p:blipFill>
                      <a:blip r:embed="rId6"/>
                      <a:stretch>
                        <a:fillRect/>
                      </a:stretch>
                    </p:blipFill>
                    <p:spPr>
                      <a:xfrm>
                        <a:off x="566400" y="983501"/>
                        <a:ext cx="8264546" cy="1457774"/>
                      </a:xfrm>
                      <a:prstGeom prst="rect">
                        <a:avLst/>
                      </a:prstGeom>
                    </p:spPr>
                  </p:pic>
                </p:oleObj>
              </mc:Fallback>
            </mc:AlternateContent>
          </a:graphicData>
        </a:graphic>
      </p:graphicFrame>
      <p:graphicFrame>
        <p:nvGraphicFramePr>
          <p:cNvPr id="15" name="Tableau 14">
            <a:extLst>
              <a:ext uri="{FF2B5EF4-FFF2-40B4-BE49-F238E27FC236}">
                <a16:creationId xmlns:a16="http://schemas.microsoft.com/office/drawing/2014/main" id="{551D7A3F-176F-90A4-80A4-E119C4726DF8}"/>
              </a:ext>
            </a:extLst>
          </p:cNvPr>
          <p:cNvGraphicFramePr>
            <a:graphicFrameLocks noGrp="1"/>
          </p:cNvGraphicFramePr>
          <p:nvPr>
            <p:extLst>
              <p:ext uri="{D42A27DB-BD31-4B8C-83A1-F6EECF244321}">
                <p14:modId xmlns:p14="http://schemas.microsoft.com/office/powerpoint/2010/main" val="2195901378"/>
              </p:ext>
            </p:extLst>
          </p:nvPr>
        </p:nvGraphicFramePr>
        <p:xfrm>
          <a:off x="5647999" y="3843632"/>
          <a:ext cx="3178234" cy="233663"/>
        </p:xfrm>
        <a:graphic>
          <a:graphicData uri="http://schemas.openxmlformats.org/drawingml/2006/table">
            <a:tbl>
              <a:tblPr>
                <a:tableStyleId>{5C22544A-7EE6-4342-B048-85BDC9FD1C3A}</a:tableStyleId>
              </a:tblPr>
              <a:tblGrid>
                <a:gridCol w="1106132">
                  <a:extLst>
                    <a:ext uri="{9D8B030D-6E8A-4147-A177-3AD203B41FA5}">
                      <a16:colId xmlns:a16="http://schemas.microsoft.com/office/drawing/2014/main" val="3523527399"/>
                    </a:ext>
                  </a:extLst>
                </a:gridCol>
                <a:gridCol w="2072102">
                  <a:extLst>
                    <a:ext uri="{9D8B030D-6E8A-4147-A177-3AD203B41FA5}">
                      <a16:colId xmlns:a16="http://schemas.microsoft.com/office/drawing/2014/main" val="1922620273"/>
                    </a:ext>
                  </a:extLst>
                </a:gridCol>
              </a:tblGrid>
              <a:tr h="233663">
                <a:tc>
                  <a:txBody>
                    <a:bodyPr/>
                    <a:lstStyle/>
                    <a:p>
                      <a:pPr algn="ctr" fontAlgn="b"/>
                      <a:r>
                        <a:rPr lang="fr-FR" sz="1000" u="none" strike="noStrike" dirty="0">
                          <a:effectLst/>
                        </a:rPr>
                        <a:t>Resource:</a:t>
                      </a:r>
                      <a:endParaRPr lang="fr-FR" sz="1000" b="0" i="0" u="none" strike="noStrike" dirty="0">
                        <a:solidFill>
                          <a:srgbClr val="C00000"/>
                        </a:solidFill>
                        <a:effectLst/>
                        <a:latin typeface="Arial" panose="020B0604020202020204" pitchFamily="34" charset="0"/>
                      </a:endParaRPr>
                    </a:p>
                  </a:txBody>
                  <a:tcPr marL="7618" marR="7618" marT="7618" marB="0" anchor="b"/>
                </a:tc>
                <a:tc>
                  <a:txBody>
                    <a:bodyPr/>
                    <a:lstStyle/>
                    <a:p>
                      <a:pPr algn="l" fontAlgn="b"/>
                      <a:r>
                        <a:rPr lang="fr-FR" sz="1000" u="none" strike="noStrike" dirty="0">
                          <a:effectLst/>
                        </a:rPr>
                        <a:t>https://</a:t>
                      </a:r>
                      <a:r>
                        <a:rPr lang="fr-FR" sz="1000" u="none" strike="noStrike" dirty="0" err="1">
                          <a:effectLst/>
                        </a:rPr>
                        <a:t>fr.talent.com</a:t>
                      </a:r>
                      <a:endParaRPr lang="fr-FR" sz="1000" b="0" i="0" u="none" strike="noStrike" dirty="0">
                        <a:solidFill>
                          <a:srgbClr val="C00000"/>
                        </a:solidFill>
                        <a:effectLst/>
                        <a:latin typeface="Arial" panose="020B0604020202020204" pitchFamily="34" charset="0"/>
                      </a:endParaRPr>
                    </a:p>
                  </a:txBody>
                  <a:tcPr marL="7618" marR="7618" marT="7618" marB="0" anchor="b"/>
                </a:tc>
                <a:extLst>
                  <a:ext uri="{0D108BD9-81ED-4DB2-BD59-A6C34878D82A}">
                    <a16:rowId xmlns:a16="http://schemas.microsoft.com/office/drawing/2014/main" val="3915474345"/>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9"/>
          <p:cNvSpPr txBox="1"/>
          <p:nvPr/>
        </p:nvSpPr>
        <p:spPr>
          <a:xfrm>
            <a:off x="566400" y="357600"/>
            <a:ext cx="8265900" cy="453000"/>
          </a:xfrm>
          <a:prstGeom prst="rect">
            <a:avLst/>
          </a:prstGeom>
          <a:solidFill>
            <a:srgbClr val="EEEEEE"/>
          </a:solidFill>
          <a:ln>
            <a:noFill/>
          </a:ln>
        </p:spPr>
        <p:txBody>
          <a:bodyPr spcFirstLastPara="1" wrap="square" lIns="91425" tIns="91425" rIns="91425" bIns="91425" anchor="ctr" anchorCtr="0">
            <a:noAutofit/>
          </a:bodyPr>
          <a:lstStyle/>
          <a:p>
            <a:pPr marL="457200" lvl="0" indent="0" algn="ctr" rtl="0">
              <a:spcBef>
                <a:spcPts val="0"/>
              </a:spcBef>
              <a:spcAft>
                <a:spcPts val="0"/>
              </a:spcAft>
              <a:buNone/>
            </a:pPr>
            <a:r>
              <a:rPr lang="fr" sz="1600" dirty="0">
                <a:solidFill>
                  <a:schemeClr val="dk1"/>
                </a:solidFill>
              </a:rPr>
              <a:t>Identification des ressources technique</a:t>
            </a:r>
            <a:endParaRPr sz="2500" dirty="0">
              <a:solidFill>
                <a:srgbClr val="000000"/>
              </a:solidFill>
            </a:endParaRPr>
          </a:p>
        </p:txBody>
      </p:sp>
      <p:pic>
        <p:nvPicPr>
          <p:cNvPr id="122" name="Google Shape;122;p19"/>
          <p:cNvPicPr preferRelativeResize="0"/>
          <p:nvPr/>
        </p:nvPicPr>
        <p:blipFill>
          <a:blip r:embed="rId3">
            <a:alphaModFix/>
          </a:blip>
          <a:stretch>
            <a:fillRect/>
          </a:stretch>
        </p:blipFill>
        <p:spPr>
          <a:xfrm>
            <a:off x="7856568" y="4384346"/>
            <a:ext cx="975732" cy="605032"/>
          </a:xfrm>
          <a:prstGeom prst="rect">
            <a:avLst/>
          </a:prstGeom>
          <a:noFill/>
          <a:ln>
            <a:noFill/>
          </a:ln>
        </p:spPr>
      </p:pic>
      <p:sp>
        <p:nvSpPr>
          <p:cNvPr id="123" name="Google Shape;123;p19"/>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sz="1000">
                <a:solidFill>
                  <a:srgbClr val="595959"/>
                </a:solidFill>
              </a:rPr>
              <a:t>7</a:t>
            </a:fld>
            <a:r>
              <a:rPr lang="fr" sz="1000">
                <a:solidFill>
                  <a:srgbClr val="595959"/>
                </a:solidFill>
              </a:rPr>
              <a:t>/</a:t>
            </a:r>
            <a:r>
              <a:rPr lang="fr" sz="1000">
                <a:solidFill>
                  <a:schemeClr val="dk2"/>
                </a:solidFill>
              </a:rPr>
              <a:t>18</a:t>
            </a:r>
            <a:endParaRPr sz="1000">
              <a:solidFill>
                <a:srgbClr val="595959"/>
              </a:solidFill>
            </a:endParaRPr>
          </a:p>
        </p:txBody>
      </p:sp>
      <p:pic>
        <p:nvPicPr>
          <p:cNvPr id="124" name="Google Shape;124;p19"/>
          <p:cNvPicPr preferRelativeResize="0"/>
          <p:nvPr/>
        </p:nvPicPr>
        <p:blipFill>
          <a:blip r:embed="rId4">
            <a:alphaModFix/>
          </a:blip>
          <a:stretch>
            <a:fillRect/>
          </a:stretch>
        </p:blipFill>
        <p:spPr>
          <a:xfrm>
            <a:off x="6972974" y="4333562"/>
            <a:ext cx="1016917" cy="706600"/>
          </a:xfrm>
          <a:prstGeom prst="rect">
            <a:avLst/>
          </a:prstGeom>
          <a:noFill/>
          <a:ln>
            <a:noFill/>
          </a:ln>
        </p:spPr>
      </p:pic>
      <p:sp>
        <p:nvSpPr>
          <p:cNvPr id="3" name="ZoneTexte 2">
            <a:extLst>
              <a:ext uri="{FF2B5EF4-FFF2-40B4-BE49-F238E27FC236}">
                <a16:creationId xmlns:a16="http://schemas.microsoft.com/office/drawing/2014/main" id="{0F2103DA-5E85-87FC-3F7D-541965865DB9}"/>
              </a:ext>
            </a:extLst>
          </p:cNvPr>
          <p:cNvSpPr txBox="1"/>
          <p:nvPr/>
        </p:nvSpPr>
        <p:spPr>
          <a:xfrm>
            <a:off x="566400" y="953671"/>
            <a:ext cx="8265899" cy="3323987"/>
          </a:xfrm>
          <a:prstGeom prst="rect">
            <a:avLst/>
          </a:prstGeom>
          <a:noFill/>
        </p:spPr>
        <p:txBody>
          <a:bodyPr wrap="square">
            <a:spAutoFit/>
          </a:bodyPr>
          <a:lstStyle/>
          <a:p>
            <a:pPr marL="342900" indent="-342900">
              <a:buFont typeface="+mj-lt"/>
              <a:buAutoNum type="arabicPeriod"/>
            </a:pPr>
            <a:r>
              <a:rPr lang="fr-FR" b="1" dirty="0"/>
              <a:t>Infrastructure de stockage des données: </a:t>
            </a:r>
            <a:r>
              <a:rPr lang="fr-FR" dirty="0"/>
              <a:t>Blob Storage 500gb (90 </a:t>
            </a:r>
            <a:r>
              <a:rPr lang="fr-FR" i="0" u="none" strike="noStrike" dirty="0">
                <a:solidFill>
                  <a:schemeClr val="tx1"/>
                </a:solidFill>
                <a:effectLst/>
                <a:latin typeface="+mj-lt"/>
              </a:rPr>
              <a:t>€ / mois</a:t>
            </a:r>
            <a:r>
              <a:rPr lang="fr-FR" dirty="0"/>
              <a:t>), NoSQL – Azure Cosmos DB (500 GB) – (380 </a:t>
            </a:r>
            <a:r>
              <a:rPr lang="fr-FR" i="0" u="none" strike="noStrike" dirty="0">
                <a:solidFill>
                  <a:schemeClr val="tx1"/>
                </a:solidFill>
                <a:effectLst/>
                <a:latin typeface="+mj-lt"/>
              </a:rPr>
              <a:t>€ </a:t>
            </a:r>
            <a:r>
              <a:rPr lang="fr-FR" dirty="0"/>
              <a:t>/mois)</a:t>
            </a:r>
          </a:p>
          <a:p>
            <a:pPr marL="342900" indent="-342900">
              <a:buFont typeface="+mj-lt"/>
              <a:buAutoNum type="arabicPeriod"/>
            </a:pPr>
            <a:endParaRPr lang="fr-FR" b="1" dirty="0"/>
          </a:p>
          <a:p>
            <a:pPr marL="342900" indent="-342900">
              <a:buFont typeface="+mj-lt"/>
              <a:buAutoNum type="arabicPeriod"/>
            </a:pPr>
            <a:r>
              <a:rPr lang="fr-FR" b="1" dirty="0"/>
              <a:t>Infrastructure de traitement des données: </a:t>
            </a:r>
            <a:r>
              <a:rPr lang="fr-FR" dirty="0"/>
              <a:t>Azure </a:t>
            </a:r>
            <a:r>
              <a:rPr lang="fr-FR" dirty="0" err="1"/>
              <a:t>Functions</a:t>
            </a:r>
            <a:r>
              <a:rPr lang="fr-FR" dirty="0"/>
              <a:t> (Gratuit)</a:t>
            </a:r>
          </a:p>
          <a:p>
            <a:pPr marL="342900" indent="-342900">
              <a:buFont typeface="+mj-lt"/>
              <a:buAutoNum type="arabicPeriod"/>
            </a:pPr>
            <a:endParaRPr lang="fr-FR" b="1" dirty="0"/>
          </a:p>
          <a:p>
            <a:pPr marL="342900" indent="-342900">
              <a:buFont typeface="+mj-lt"/>
              <a:buAutoNum type="arabicPeriod"/>
            </a:pPr>
            <a:r>
              <a:rPr lang="fr-FR" b="1" dirty="0"/>
              <a:t>Plateformes de calcul basées sur le cloud</a:t>
            </a:r>
            <a:r>
              <a:rPr lang="fr-FR" dirty="0"/>
              <a:t>: Azure Machine Learning (98 </a:t>
            </a:r>
            <a:r>
              <a:rPr lang="fr-FR" i="0" u="none" strike="noStrike" dirty="0">
                <a:solidFill>
                  <a:schemeClr val="tx1"/>
                </a:solidFill>
                <a:effectLst/>
                <a:latin typeface="+mj-lt"/>
              </a:rPr>
              <a:t>€ </a:t>
            </a:r>
            <a:r>
              <a:rPr lang="fr-FR" dirty="0"/>
              <a:t>/mois)</a:t>
            </a:r>
          </a:p>
          <a:p>
            <a:pPr marL="342900" indent="-342900">
              <a:buFont typeface="+mj-lt"/>
              <a:buAutoNum type="arabicPeriod"/>
            </a:pPr>
            <a:endParaRPr lang="fr-FR" dirty="0"/>
          </a:p>
          <a:p>
            <a:pPr marL="342900" indent="-342900">
              <a:buFont typeface="+mj-lt"/>
              <a:buAutoNum type="arabicPeriod"/>
            </a:pPr>
            <a:r>
              <a:rPr lang="fr-FR" b="1" dirty="0"/>
              <a:t>Outils d'apprentissage automatique et d'analyse de données</a:t>
            </a:r>
            <a:r>
              <a:rPr lang="fr-FR" dirty="0"/>
              <a:t>: Python, R, SQL, pour prétraiter et analyser les données, entraîner les modèles et implémenter le système. (Gratuit)</a:t>
            </a:r>
          </a:p>
          <a:p>
            <a:pPr marL="342900" indent="-342900">
              <a:buFont typeface="+mj-lt"/>
              <a:buAutoNum type="arabicPeriod"/>
            </a:pPr>
            <a:endParaRPr lang="fr-FR" dirty="0"/>
          </a:p>
          <a:p>
            <a:pPr marL="342900" indent="-342900">
              <a:buFont typeface="+mj-lt"/>
              <a:buAutoNum type="arabicPeriod"/>
            </a:pPr>
            <a:r>
              <a:rPr lang="fr-FR" b="1" dirty="0"/>
              <a:t>Outils et bibliothèques de développement logiciel</a:t>
            </a:r>
            <a:r>
              <a:rPr lang="fr-FR" dirty="0"/>
              <a:t>: Git, </a:t>
            </a:r>
            <a:r>
              <a:rPr lang="fr-FR" dirty="0" err="1"/>
              <a:t>Jupyter</a:t>
            </a:r>
            <a:r>
              <a:rPr lang="fr-FR" dirty="0"/>
              <a:t>, </a:t>
            </a:r>
            <a:r>
              <a:rPr lang="fr-FR" dirty="0" err="1"/>
              <a:t>TensorFlow</a:t>
            </a:r>
            <a:r>
              <a:rPr lang="fr-FR" dirty="0"/>
              <a:t>, </a:t>
            </a:r>
            <a:r>
              <a:rPr lang="fr-FR" dirty="0" err="1"/>
              <a:t>scikit-learn</a:t>
            </a:r>
            <a:r>
              <a:rPr lang="fr-FR" dirty="0"/>
              <a:t>, </a:t>
            </a:r>
            <a:r>
              <a:rPr lang="fr-FR" dirty="0" err="1"/>
              <a:t>PyTorch</a:t>
            </a:r>
            <a:r>
              <a:rPr lang="fr-FR" dirty="0"/>
              <a:t>, pour développer et implémenter les modèles. (Gratuit)</a:t>
            </a:r>
          </a:p>
          <a:p>
            <a:pPr marL="342900" indent="-342900">
              <a:buFont typeface="+mj-lt"/>
              <a:buAutoNum type="arabicPeriod"/>
            </a:pPr>
            <a:endParaRPr lang="fr-FR" dirty="0"/>
          </a:p>
          <a:p>
            <a:pPr marL="342900" indent="-342900">
              <a:buFont typeface="+mj-lt"/>
              <a:buAutoNum type="arabicPeriod"/>
            </a:pPr>
            <a:r>
              <a:rPr lang="fr-FR" b="1" dirty="0"/>
              <a:t>Outils de développement application mobile </a:t>
            </a:r>
            <a:r>
              <a:rPr lang="fr-FR" dirty="0"/>
              <a:t>(Gratuit)</a:t>
            </a:r>
          </a:p>
          <a:p>
            <a:pPr marL="342900" indent="-342900">
              <a:buFont typeface="+mj-lt"/>
              <a:buAutoNum type="arabicPeriod"/>
            </a:pPr>
            <a:endParaRPr lang="fr-FR" dirty="0"/>
          </a:p>
        </p:txBody>
      </p:sp>
      <p:graphicFrame>
        <p:nvGraphicFramePr>
          <p:cNvPr id="5" name="Tableau 4">
            <a:extLst>
              <a:ext uri="{FF2B5EF4-FFF2-40B4-BE49-F238E27FC236}">
                <a16:creationId xmlns:a16="http://schemas.microsoft.com/office/drawing/2014/main" id="{3E9F80B5-6BFE-42FE-C372-59FD414F3E14}"/>
              </a:ext>
            </a:extLst>
          </p:cNvPr>
          <p:cNvGraphicFramePr>
            <a:graphicFrameLocks noGrp="1"/>
          </p:cNvGraphicFramePr>
          <p:nvPr>
            <p:extLst>
              <p:ext uri="{D42A27DB-BD31-4B8C-83A1-F6EECF244321}">
                <p14:modId xmlns:p14="http://schemas.microsoft.com/office/powerpoint/2010/main" val="2843972994"/>
              </p:ext>
            </p:extLst>
          </p:nvPr>
        </p:nvGraphicFramePr>
        <p:xfrm>
          <a:off x="4895013" y="4046555"/>
          <a:ext cx="4043779" cy="233663"/>
        </p:xfrm>
        <a:graphic>
          <a:graphicData uri="http://schemas.openxmlformats.org/drawingml/2006/table">
            <a:tbl>
              <a:tblPr>
                <a:tableStyleId>{5C22544A-7EE6-4342-B048-85BDC9FD1C3A}</a:tableStyleId>
              </a:tblPr>
              <a:tblGrid>
                <a:gridCol w="1148884">
                  <a:extLst>
                    <a:ext uri="{9D8B030D-6E8A-4147-A177-3AD203B41FA5}">
                      <a16:colId xmlns:a16="http://schemas.microsoft.com/office/drawing/2014/main" val="3523527399"/>
                    </a:ext>
                  </a:extLst>
                </a:gridCol>
                <a:gridCol w="2894895">
                  <a:extLst>
                    <a:ext uri="{9D8B030D-6E8A-4147-A177-3AD203B41FA5}">
                      <a16:colId xmlns:a16="http://schemas.microsoft.com/office/drawing/2014/main" val="1922620273"/>
                    </a:ext>
                  </a:extLst>
                </a:gridCol>
              </a:tblGrid>
              <a:tr h="233663">
                <a:tc>
                  <a:txBody>
                    <a:bodyPr/>
                    <a:lstStyle/>
                    <a:p>
                      <a:pPr algn="ctr" fontAlgn="b"/>
                      <a:r>
                        <a:rPr lang="fr-FR" sz="1000" u="none" strike="noStrike" dirty="0">
                          <a:effectLst/>
                        </a:rPr>
                        <a:t>Resource:</a:t>
                      </a:r>
                      <a:endParaRPr lang="fr-FR" sz="1000" b="0" i="0" u="none" strike="noStrike" dirty="0">
                        <a:solidFill>
                          <a:srgbClr val="C00000"/>
                        </a:solidFill>
                        <a:effectLst/>
                        <a:latin typeface="Arial" panose="020B0604020202020204" pitchFamily="34" charset="0"/>
                      </a:endParaRPr>
                    </a:p>
                  </a:txBody>
                  <a:tcPr marL="7618" marR="7618" marT="7618" marB="0" anchor="b"/>
                </a:tc>
                <a:tc>
                  <a:txBody>
                    <a:bodyPr/>
                    <a:lstStyle/>
                    <a:p>
                      <a:r>
                        <a:rPr lang="fr-FR" sz="1000" dirty="0"/>
                        <a:t>https://</a:t>
                      </a:r>
                      <a:r>
                        <a:rPr lang="fr-FR" sz="1000" dirty="0" err="1"/>
                        <a:t>azure.microsoft.com</a:t>
                      </a:r>
                      <a:r>
                        <a:rPr lang="fr-FR" sz="1000" dirty="0"/>
                        <a:t>/fr-fr/</a:t>
                      </a:r>
                      <a:r>
                        <a:rPr lang="fr-FR" sz="1000" dirty="0" err="1"/>
                        <a:t>pricing</a:t>
                      </a:r>
                      <a:r>
                        <a:rPr lang="fr-FR" sz="1000" dirty="0"/>
                        <a:t>/</a:t>
                      </a:r>
                      <a:r>
                        <a:rPr lang="fr-FR" sz="1000" dirty="0" err="1"/>
                        <a:t>calculator</a:t>
                      </a:r>
                      <a:r>
                        <a:rPr lang="fr-FR" sz="1000" dirty="0"/>
                        <a:t>/</a:t>
                      </a:r>
                    </a:p>
                  </a:txBody>
                  <a:tcPr marL="7618" marR="7618" marT="7618" marB="0" anchor="b"/>
                </a:tc>
                <a:extLst>
                  <a:ext uri="{0D108BD9-81ED-4DB2-BD59-A6C34878D82A}">
                    <a16:rowId xmlns:a16="http://schemas.microsoft.com/office/drawing/2014/main" val="3915474345"/>
                  </a:ext>
                </a:extLst>
              </a:tr>
            </a:tbl>
          </a:graphicData>
        </a:graphic>
      </p:graphicFrame>
      <p:graphicFrame>
        <p:nvGraphicFramePr>
          <p:cNvPr id="7" name="Objet 6">
            <a:extLst>
              <a:ext uri="{FF2B5EF4-FFF2-40B4-BE49-F238E27FC236}">
                <a16:creationId xmlns:a16="http://schemas.microsoft.com/office/drawing/2014/main" id="{6FD2D07F-2B63-9B8B-503C-5F39B92EE030}"/>
              </a:ext>
            </a:extLst>
          </p:cNvPr>
          <p:cNvGraphicFramePr>
            <a:graphicFrameLocks noChangeAspect="1"/>
          </p:cNvGraphicFramePr>
          <p:nvPr>
            <p:extLst>
              <p:ext uri="{D42A27DB-BD31-4B8C-83A1-F6EECF244321}">
                <p14:modId xmlns:p14="http://schemas.microsoft.com/office/powerpoint/2010/main" val="754717111"/>
              </p:ext>
            </p:extLst>
          </p:nvPr>
        </p:nvGraphicFramePr>
        <p:xfrm>
          <a:off x="876255" y="4056644"/>
          <a:ext cx="2927994" cy="803373"/>
        </p:xfrm>
        <a:graphic>
          <a:graphicData uri="http://schemas.openxmlformats.org/presentationml/2006/ole">
            <mc:AlternateContent xmlns:mc="http://schemas.openxmlformats.org/markup-compatibility/2006">
              <mc:Choice xmlns:v="urn:schemas-microsoft-com:vml" Requires="v">
                <p:oleObj name="Feuille de calcul" r:id="rId5" imgW="5600700" imgH="1536700" progId="Excel.Sheet.12">
                  <p:embed/>
                </p:oleObj>
              </mc:Choice>
              <mc:Fallback>
                <p:oleObj name="Feuille de calcul" r:id="rId5" imgW="5600700" imgH="1536700" progId="Excel.Sheet.12">
                  <p:embed/>
                  <p:pic>
                    <p:nvPicPr>
                      <p:cNvPr id="0" name=""/>
                      <p:cNvPicPr/>
                      <p:nvPr/>
                    </p:nvPicPr>
                    <p:blipFill>
                      <a:blip r:embed="rId6"/>
                      <a:stretch>
                        <a:fillRect/>
                      </a:stretch>
                    </p:blipFill>
                    <p:spPr>
                      <a:xfrm>
                        <a:off x="876255" y="4056644"/>
                        <a:ext cx="2927994" cy="803373"/>
                      </a:xfrm>
                      <a:prstGeom prst="rect">
                        <a:avLst/>
                      </a:prstGeom>
                    </p:spPr>
                  </p:pic>
                </p:oleObj>
              </mc:Fallback>
            </mc:AlternateContent>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20"/>
          <p:cNvSpPr txBox="1"/>
          <p:nvPr/>
        </p:nvSpPr>
        <p:spPr>
          <a:xfrm>
            <a:off x="566400" y="357600"/>
            <a:ext cx="8265900" cy="453000"/>
          </a:xfrm>
          <a:prstGeom prst="rect">
            <a:avLst/>
          </a:prstGeom>
          <a:solidFill>
            <a:srgbClr val="EEEEEE"/>
          </a:solidFill>
          <a:ln>
            <a:noFill/>
          </a:ln>
        </p:spPr>
        <p:txBody>
          <a:bodyPr spcFirstLastPara="1" wrap="square" lIns="91425" tIns="91425" rIns="91425" bIns="91425" anchor="ctr" anchorCtr="0">
            <a:noAutofit/>
          </a:bodyPr>
          <a:lstStyle/>
          <a:p>
            <a:pPr marL="457200" lvl="0" indent="0" algn="ctr" rtl="0">
              <a:spcBef>
                <a:spcPts val="0"/>
              </a:spcBef>
              <a:spcAft>
                <a:spcPts val="0"/>
              </a:spcAft>
              <a:buClr>
                <a:schemeClr val="dk1"/>
              </a:buClr>
              <a:buSzPts val="1100"/>
              <a:buFont typeface="Arial"/>
              <a:buNone/>
            </a:pPr>
            <a:r>
              <a:rPr lang="fr" sz="1600">
                <a:solidFill>
                  <a:schemeClr val="dk1"/>
                </a:solidFill>
              </a:rPr>
              <a:t>Identification des ressources financière</a:t>
            </a:r>
            <a:endParaRPr sz="2500">
              <a:solidFill>
                <a:srgbClr val="000000"/>
              </a:solidFill>
            </a:endParaRPr>
          </a:p>
        </p:txBody>
      </p:sp>
      <p:sp>
        <p:nvSpPr>
          <p:cNvPr id="130" name="Google Shape;130;p20"/>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sz="1000">
                <a:solidFill>
                  <a:srgbClr val="595959"/>
                </a:solidFill>
              </a:rPr>
              <a:t>8</a:t>
            </a:fld>
            <a:r>
              <a:rPr lang="fr" sz="1000">
                <a:solidFill>
                  <a:srgbClr val="595959"/>
                </a:solidFill>
              </a:rPr>
              <a:t>/</a:t>
            </a:r>
            <a:r>
              <a:rPr lang="fr" sz="1000">
                <a:solidFill>
                  <a:schemeClr val="dk2"/>
                </a:solidFill>
              </a:rPr>
              <a:t>18</a:t>
            </a:r>
            <a:endParaRPr sz="1000">
              <a:solidFill>
                <a:srgbClr val="595959"/>
              </a:solidFill>
            </a:endParaRPr>
          </a:p>
        </p:txBody>
      </p:sp>
      <p:pic>
        <p:nvPicPr>
          <p:cNvPr id="131" name="Google Shape;131;p20"/>
          <p:cNvPicPr preferRelativeResize="0"/>
          <p:nvPr/>
        </p:nvPicPr>
        <p:blipFill>
          <a:blip r:embed="rId3">
            <a:alphaModFix/>
          </a:blip>
          <a:stretch>
            <a:fillRect/>
          </a:stretch>
        </p:blipFill>
        <p:spPr>
          <a:xfrm>
            <a:off x="6972974" y="4333562"/>
            <a:ext cx="1016917" cy="706600"/>
          </a:xfrm>
          <a:prstGeom prst="rect">
            <a:avLst/>
          </a:prstGeom>
          <a:noFill/>
          <a:ln>
            <a:noFill/>
          </a:ln>
        </p:spPr>
      </p:pic>
      <p:pic>
        <p:nvPicPr>
          <p:cNvPr id="132" name="Google Shape;132;p20"/>
          <p:cNvPicPr preferRelativeResize="0"/>
          <p:nvPr/>
        </p:nvPicPr>
        <p:blipFill>
          <a:blip r:embed="rId4">
            <a:alphaModFix/>
          </a:blip>
          <a:stretch>
            <a:fillRect/>
          </a:stretch>
        </p:blipFill>
        <p:spPr>
          <a:xfrm>
            <a:off x="7856568" y="4384346"/>
            <a:ext cx="975732" cy="605032"/>
          </a:xfrm>
          <a:prstGeom prst="rect">
            <a:avLst/>
          </a:prstGeom>
          <a:noFill/>
          <a:ln>
            <a:noFill/>
          </a:ln>
        </p:spPr>
      </p:pic>
      <p:sp>
        <p:nvSpPr>
          <p:cNvPr id="2" name="ZoneTexte 1">
            <a:extLst>
              <a:ext uri="{FF2B5EF4-FFF2-40B4-BE49-F238E27FC236}">
                <a16:creationId xmlns:a16="http://schemas.microsoft.com/office/drawing/2014/main" id="{42E45F04-FBC7-B2F6-5779-7D291138AEC9}"/>
              </a:ext>
            </a:extLst>
          </p:cNvPr>
          <p:cNvSpPr txBox="1"/>
          <p:nvPr/>
        </p:nvSpPr>
        <p:spPr>
          <a:xfrm>
            <a:off x="785046" y="1373831"/>
            <a:ext cx="1984839" cy="307777"/>
          </a:xfrm>
          <a:prstGeom prst="rect">
            <a:avLst/>
          </a:prstGeom>
          <a:noFill/>
        </p:spPr>
        <p:txBody>
          <a:bodyPr wrap="none" rtlCol="0">
            <a:spAutoFit/>
          </a:bodyPr>
          <a:lstStyle/>
          <a:p>
            <a:r>
              <a:rPr lang="fr-FR" dirty="0"/>
              <a:t>Total Equipe : 38063 </a:t>
            </a:r>
            <a:r>
              <a:rPr lang="fr-FR" i="0" u="none" strike="noStrike" dirty="0">
                <a:solidFill>
                  <a:schemeClr val="tx1"/>
                </a:solidFill>
                <a:effectLst/>
                <a:latin typeface="+mj-lt"/>
              </a:rPr>
              <a:t>€</a:t>
            </a:r>
            <a:endParaRPr lang="fr-FR" dirty="0"/>
          </a:p>
        </p:txBody>
      </p:sp>
      <p:sp>
        <p:nvSpPr>
          <p:cNvPr id="3" name="ZoneTexte 2">
            <a:extLst>
              <a:ext uri="{FF2B5EF4-FFF2-40B4-BE49-F238E27FC236}">
                <a16:creationId xmlns:a16="http://schemas.microsoft.com/office/drawing/2014/main" id="{33EB4F5D-A183-6A88-7BD3-49D76132B630}"/>
              </a:ext>
            </a:extLst>
          </p:cNvPr>
          <p:cNvSpPr txBox="1"/>
          <p:nvPr/>
        </p:nvSpPr>
        <p:spPr>
          <a:xfrm>
            <a:off x="741914" y="2244839"/>
            <a:ext cx="2978701" cy="307777"/>
          </a:xfrm>
          <a:prstGeom prst="rect">
            <a:avLst/>
          </a:prstGeom>
          <a:noFill/>
        </p:spPr>
        <p:txBody>
          <a:bodyPr wrap="none" rtlCol="0">
            <a:spAutoFit/>
          </a:bodyPr>
          <a:lstStyle/>
          <a:p>
            <a:r>
              <a:rPr lang="fr-FR" dirty="0"/>
              <a:t>Total ressources technique: 2272 </a:t>
            </a:r>
            <a:r>
              <a:rPr lang="fr-FR" i="0" u="none" strike="noStrike" dirty="0">
                <a:solidFill>
                  <a:schemeClr val="tx1"/>
                </a:solidFill>
                <a:effectLst/>
                <a:latin typeface="+mj-lt"/>
              </a:rPr>
              <a:t>€</a:t>
            </a:r>
            <a:endParaRPr lang="fr-FR" dirty="0"/>
          </a:p>
        </p:txBody>
      </p:sp>
      <p:sp>
        <p:nvSpPr>
          <p:cNvPr id="4" name="ZoneTexte 3">
            <a:extLst>
              <a:ext uri="{FF2B5EF4-FFF2-40B4-BE49-F238E27FC236}">
                <a16:creationId xmlns:a16="http://schemas.microsoft.com/office/drawing/2014/main" id="{73139AAF-98D7-4C36-E725-6B9DF0C596E0}"/>
              </a:ext>
            </a:extLst>
          </p:cNvPr>
          <p:cNvSpPr txBox="1"/>
          <p:nvPr/>
        </p:nvSpPr>
        <p:spPr>
          <a:xfrm>
            <a:off x="785046" y="3114330"/>
            <a:ext cx="1377300" cy="307777"/>
          </a:xfrm>
          <a:prstGeom prst="rect">
            <a:avLst/>
          </a:prstGeom>
          <a:noFill/>
        </p:spPr>
        <p:txBody>
          <a:bodyPr wrap="none" rtlCol="0">
            <a:spAutoFit/>
          </a:bodyPr>
          <a:lstStyle/>
          <a:p>
            <a:r>
              <a:rPr lang="fr-FR" dirty="0"/>
              <a:t>Total : 40335 </a:t>
            </a:r>
            <a:r>
              <a:rPr lang="fr-FR" i="0" u="none" strike="noStrike" dirty="0">
                <a:solidFill>
                  <a:schemeClr val="tx1"/>
                </a:solidFill>
                <a:effectLst/>
                <a:latin typeface="+mj-lt"/>
              </a:rPr>
              <a:t>€</a:t>
            </a:r>
            <a:endParaRPr lang="fr-FR"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129;p20">
            <a:extLst>
              <a:ext uri="{FF2B5EF4-FFF2-40B4-BE49-F238E27FC236}">
                <a16:creationId xmlns:a16="http://schemas.microsoft.com/office/drawing/2014/main" id="{1083EB1F-3002-4FB2-F3BD-F19F1DE647C5}"/>
              </a:ext>
            </a:extLst>
          </p:cNvPr>
          <p:cNvSpPr txBox="1"/>
          <p:nvPr/>
        </p:nvSpPr>
        <p:spPr>
          <a:xfrm>
            <a:off x="566400" y="357600"/>
            <a:ext cx="8265900" cy="453000"/>
          </a:xfrm>
          <a:prstGeom prst="rect">
            <a:avLst/>
          </a:prstGeom>
          <a:solidFill>
            <a:srgbClr val="EEEEEE"/>
          </a:solidFill>
          <a:ln>
            <a:noFill/>
          </a:ln>
        </p:spPr>
        <p:txBody>
          <a:bodyPr spcFirstLastPara="1" wrap="square" lIns="91425" tIns="91425" rIns="91425" bIns="91425" anchor="ctr" anchorCtr="0">
            <a:noAutofit/>
          </a:bodyPr>
          <a:lstStyle/>
          <a:p>
            <a:pPr marL="457200" lvl="0" indent="0" algn="ctr" rtl="0">
              <a:spcBef>
                <a:spcPts val="0"/>
              </a:spcBef>
              <a:spcAft>
                <a:spcPts val="0"/>
              </a:spcAft>
              <a:buClr>
                <a:schemeClr val="dk1"/>
              </a:buClr>
              <a:buSzPts val="1100"/>
              <a:buFont typeface="Arial"/>
              <a:buNone/>
            </a:pPr>
            <a:r>
              <a:rPr lang="fr" sz="1600" dirty="0">
                <a:solidFill>
                  <a:schemeClr val="dk1"/>
                </a:solidFill>
              </a:rPr>
              <a:t>Prévision financière</a:t>
            </a:r>
            <a:endParaRPr sz="2500" dirty="0">
              <a:solidFill>
                <a:srgbClr val="000000"/>
              </a:solidFill>
            </a:endParaRPr>
          </a:p>
        </p:txBody>
      </p:sp>
      <p:pic>
        <p:nvPicPr>
          <p:cNvPr id="12" name="Image 11">
            <a:extLst>
              <a:ext uri="{FF2B5EF4-FFF2-40B4-BE49-F238E27FC236}">
                <a16:creationId xmlns:a16="http://schemas.microsoft.com/office/drawing/2014/main" id="{A8ABA807-C2F3-F890-3AEC-E08CFB11A49B}"/>
              </a:ext>
            </a:extLst>
          </p:cNvPr>
          <p:cNvPicPr>
            <a:picLocks noChangeAspect="1"/>
          </p:cNvPicPr>
          <p:nvPr/>
        </p:nvPicPr>
        <p:blipFill>
          <a:blip r:embed="rId2"/>
          <a:stretch>
            <a:fillRect/>
          </a:stretch>
        </p:blipFill>
        <p:spPr>
          <a:xfrm>
            <a:off x="1580536" y="927180"/>
            <a:ext cx="6452734" cy="4216320"/>
          </a:xfrm>
          <a:prstGeom prst="rect">
            <a:avLst/>
          </a:prstGeom>
        </p:spPr>
      </p:pic>
    </p:spTree>
    <p:extLst>
      <p:ext uri="{BB962C8B-B14F-4D97-AF65-F5344CB8AC3E}">
        <p14:creationId xmlns:p14="http://schemas.microsoft.com/office/powerpoint/2010/main" val="618596644"/>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13122</TotalTime>
  <Words>767</Words>
  <Application>Microsoft Macintosh PowerPoint</Application>
  <PresentationFormat>Affichage à l'écran (16:9)</PresentationFormat>
  <Paragraphs>111</Paragraphs>
  <Slides>15</Slides>
  <Notes>14</Notes>
  <HiddenSlides>0</HiddenSlides>
  <MMClips>0</MMClips>
  <ScaleCrop>false</ScaleCrop>
  <HeadingPairs>
    <vt:vector size="8" baseType="variant">
      <vt:variant>
        <vt:lpstr>Polices utilisées</vt:lpstr>
      </vt:variant>
      <vt:variant>
        <vt:i4>2</vt:i4>
      </vt:variant>
      <vt:variant>
        <vt:lpstr>Thème</vt:lpstr>
      </vt:variant>
      <vt:variant>
        <vt:i4>1</vt:i4>
      </vt:variant>
      <vt:variant>
        <vt:lpstr>Serveurs OLE incorporés</vt:lpstr>
      </vt:variant>
      <vt:variant>
        <vt:i4>2</vt:i4>
      </vt:variant>
      <vt:variant>
        <vt:lpstr>Titres des diapositives</vt:lpstr>
      </vt:variant>
      <vt:variant>
        <vt:i4>15</vt:i4>
      </vt:variant>
    </vt:vector>
  </HeadingPairs>
  <TitlesOfParts>
    <vt:vector size="20" baseType="lpstr">
      <vt:lpstr>Arial</vt:lpstr>
      <vt:lpstr>Montserrat</vt:lpstr>
      <vt:lpstr>Simple Light</vt:lpstr>
      <vt:lpstr>Feuille de calcul</vt:lpstr>
      <vt:lpstr>Feuille de calcul Microsoft Excel</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cp:lastModifiedBy>Microsoft Office User</cp:lastModifiedBy>
  <cp:revision>6</cp:revision>
  <dcterms:modified xsi:type="dcterms:W3CDTF">2023-02-06T12:48:12Z</dcterms:modified>
</cp:coreProperties>
</file>